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81" r:id="rId15"/>
    <p:sldId id="269" r:id="rId16"/>
    <p:sldId id="270" r:id="rId17"/>
    <p:sldId id="271" r:id="rId18"/>
    <p:sldId id="272" r:id="rId19"/>
    <p:sldId id="273" r:id="rId20"/>
    <p:sldId id="274" r:id="rId21"/>
    <p:sldId id="277" r:id="rId22"/>
    <p:sldId id="276" r:id="rId23"/>
    <p:sldId id="275" r:id="rId24"/>
    <p:sldId id="278" r:id="rId25"/>
    <p:sldId id="279" r:id="rId26"/>
    <p:sldId id="282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354" y="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numRef>
              <c:f>Лист1!$A$2:$A$9</c:f>
              <c:numCache>
                <c:formatCode>General</c:formatCode>
                <c:ptCount val="8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</c:numCache>
            </c:num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9622448</c:v>
                </c:pt>
                <c:pt idx="1">
                  <c:v>3511996</c:v>
                </c:pt>
                <c:pt idx="2">
                  <c:v>4983774</c:v>
                </c:pt>
                <c:pt idx="3">
                  <c:v>6096265</c:v>
                </c:pt>
                <c:pt idx="4">
                  <c:v>5939550</c:v>
                </c:pt>
                <c:pt idx="5">
                  <c:v>6708566</c:v>
                </c:pt>
                <c:pt idx="6">
                  <c:v>8741769</c:v>
                </c:pt>
                <c:pt idx="7">
                  <c:v>5265000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numRef>
              <c:f>Лист1!$A$2:$A$9</c:f>
              <c:numCache>
                <c:formatCode>General</c:formatCode>
                <c:ptCount val="8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</c:numCache>
            </c:numRef>
          </c:cat>
          <c:val>
            <c:numRef>
              <c:f>Лист1!$C$2:$C$9</c:f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cat>
            <c:numRef>
              <c:f>Лист1!$A$2:$A$9</c:f>
              <c:numCache>
                <c:formatCode>General</c:formatCode>
                <c:ptCount val="8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</c:numCache>
            </c:numRef>
          </c:cat>
          <c:val>
            <c:numRef>
              <c:f>Лист1!$D$2:$D$9</c:f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5557760"/>
        <c:axId val="35559296"/>
        <c:axId val="0"/>
      </c:bar3DChart>
      <c:catAx>
        <c:axId val="35557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5559296"/>
        <c:crosses val="autoZero"/>
        <c:auto val="1"/>
        <c:lblAlgn val="ctr"/>
        <c:lblOffset val="100"/>
        <c:noMultiLvlLbl val="0"/>
      </c:catAx>
      <c:valAx>
        <c:axId val="355592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55577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Объем финансирования</c:v>
                </c:pt>
              </c:strCache>
            </c:strRef>
          </c:tx>
          <c:invertIfNegative val="0"/>
          <c:cat>
            <c:numRef>
              <c:f>Лист1!$A$2:$A$7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270000</c:v>
                </c:pt>
                <c:pt idx="1">
                  <c:v>1330000</c:v>
                </c:pt>
                <c:pt idx="2">
                  <c:v>1932000</c:v>
                </c:pt>
                <c:pt idx="3">
                  <c:v>2275000</c:v>
                </c:pt>
                <c:pt idx="4">
                  <c:v>4400000</c:v>
                </c:pt>
                <c:pt idx="5">
                  <c:v>4830000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816256"/>
        <c:axId val="27242496"/>
      </c:barChart>
      <c:catAx>
        <c:axId val="44816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7242496"/>
        <c:crosses val="autoZero"/>
        <c:auto val="1"/>
        <c:lblAlgn val="ctr"/>
        <c:lblOffset val="100"/>
        <c:noMultiLvlLbl val="0"/>
      </c:catAx>
      <c:valAx>
        <c:axId val="272424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481625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монографии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17</c:v>
                </c:pt>
                <c:pt idx="1">
                  <c:v>26</c:v>
                </c:pt>
                <c:pt idx="2">
                  <c:v>19</c:v>
                </c:pt>
                <c:pt idx="3">
                  <c:v>27</c:v>
                </c:pt>
                <c:pt idx="4">
                  <c:v>29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статьи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370</c:v>
                </c:pt>
                <c:pt idx="1">
                  <c:v>443</c:v>
                </c:pt>
                <c:pt idx="2">
                  <c:v>371</c:v>
                </c:pt>
                <c:pt idx="3">
                  <c:v>457</c:v>
                </c:pt>
                <c:pt idx="4">
                  <c:v>455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 в изд. ВАК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66</c:v>
                </c:pt>
                <c:pt idx="1">
                  <c:v>72</c:v>
                </c:pt>
                <c:pt idx="2">
                  <c:v>99</c:v>
                </c:pt>
                <c:pt idx="3">
                  <c:v>153</c:v>
                </c:pt>
                <c:pt idx="4">
                  <c:v>153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2412672"/>
        <c:axId val="42418560"/>
        <c:axId val="0"/>
      </c:bar3DChart>
      <c:catAx>
        <c:axId val="42412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2418560"/>
        <c:crosses val="autoZero"/>
        <c:auto val="1"/>
        <c:lblAlgn val="ctr"/>
        <c:lblOffset val="100"/>
        <c:noMultiLvlLbl val="0"/>
      </c:catAx>
      <c:valAx>
        <c:axId val="424185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24126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Кол-во научных мероприятий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36</c:v>
                </c:pt>
                <c:pt idx="1">
                  <c:v>37</c:v>
                </c:pt>
                <c:pt idx="2">
                  <c:v>34</c:v>
                </c:pt>
                <c:pt idx="3">
                  <c:v>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2460672"/>
        <c:axId val="42462208"/>
        <c:axId val="0"/>
      </c:bar3DChart>
      <c:catAx>
        <c:axId val="42460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2462208"/>
        <c:crosses val="autoZero"/>
        <c:auto val="1"/>
        <c:lblAlgn val="ctr"/>
        <c:lblOffset val="100"/>
        <c:noMultiLvlLbl val="0"/>
      </c:catAx>
      <c:valAx>
        <c:axId val="424622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24606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FFB402-1729-4289-937B-E703F10CF66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C93A9A5-E709-43AF-8308-864B244AA03C}">
      <dgm:prSet phldrT="[Текст]"/>
      <dgm:spPr/>
      <dgm:t>
        <a:bodyPr/>
        <a:lstStyle/>
        <a:p>
          <a:r>
            <a:rPr lang="ru-RU" dirty="0" smtClean="0"/>
            <a:t>Общий объем научно-исследовательских работ составил </a:t>
          </a:r>
          <a:r>
            <a:rPr lang="ru-RU" b="1" dirty="0" smtClean="0"/>
            <a:t>5 265,00 тыс. рублей по 23 темам</a:t>
          </a:r>
          <a:r>
            <a:rPr lang="ru-RU" dirty="0" smtClean="0"/>
            <a:t>. </a:t>
          </a:r>
          <a:endParaRPr lang="ru-RU" dirty="0"/>
        </a:p>
      </dgm:t>
    </dgm:pt>
    <dgm:pt modelId="{D986F0A0-3B3E-4A1A-96B2-B5E04CAA31F6}" type="parTrans" cxnId="{EADDCF9F-61DB-44C8-AA21-6F9F08B5589F}">
      <dgm:prSet/>
      <dgm:spPr/>
      <dgm:t>
        <a:bodyPr/>
        <a:lstStyle/>
        <a:p>
          <a:endParaRPr lang="ru-RU"/>
        </a:p>
      </dgm:t>
    </dgm:pt>
    <dgm:pt modelId="{B1E8C73E-C43D-4E03-9CBD-B64C52EC314F}" type="sibTrans" cxnId="{EADDCF9F-61DB-44C8-AA21-6F9F08B5589F}">
      <dgm:prSet/>
      <dgm:spPr/>
      <dgm:t>
        <a:bodyPr/>
        <a:lstStyle/>
        <a:p>
          <a:endParaRPr lang="ru-RU"/>
        </a:p>
      </dgm:t>
    </dgm:pt>
    <dgm:pt modelId="{CEB2DFC4-0C04-4275-8358-C18D5C42B421}" type="pres">
      <dgm:prSet presAssocID="{0CFFB402-1729-4289-937B-E703F10CF661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13D0163F-23E0-4AF6-8B14-E8061253E902}" type="pres">
      <dgm:prSet presAssocID="{0CFFB402-1729-4289-937B-E703F10CF661}" presName="Name1" presStyleCnt="0"/>
      <dgm:spPr/>
    </dgm:pt>
    <dgm:pt modelId="{2A93E6BF-50D4-4DF0-984D-C4FB4A05F44B}" type="pres">
      <dgm:prSet presAssocID="{0CFFB402-1729-4289-937B-E703F10CF661}" presName="cycle" presStyleCnt="0"/>
      <dgm:spPr/>
    </dgm:pt>
    <dgm:pt modelId="{3E5181F3-6630-4204-955A-F654376E7A5E}" type="pres">
      <dgm:prSet presAssocID="{0CFFB402-1729-4289-937B-E703F10CF661}" presName="srcNode" presStyleLbl="node1" presStyleIdx="0" presStyleCnt="1"/>
      <dgm:spPr/>
    </dgm:pt>
    <dgm:pt modelId="{734570AE-6FB6-4C3A-B123-47DBA2F63AFF}" type="pres">
      <dgm:prSet presAssocID="{0CFFB402-1729-4289-937B-E703F10CF661}" presName="conn" presStyleLbl="parChTrans1D2" presStyleIdx="0" presStyleCnt="1"/>
      <dgm:spPr/>
      <dgm:t>
        <a:bodyPr/>
        <a:lstStyle/>
        <a:p>
          <a:endParaRPr lang="ru-RU"/>
        </a:p>
      </dgm:t>
    </dgm:pt>
    <dgm:pt modelId="{47528BA6-2C9F-414E-AAAD-113D5B40CA6A}" type="pres">
      <dgm:prSet presAssocID="{0CFFB402-1729-4289-937B-E703F10CF661}" presName="extraNode" presStyleLbl="node1" presStyleIdx="0" presStyleCnt="1"/>
      <dgm:spPr/>
    </dgm:pt>
    <dgm:pt modelId="{BAD25BE5-7011-41D1-AB3A-88E6391DD737}" type="pres">
      <dgm:prSet presAssocID="{0CFFB402-1729-4289-937B-E703F10CF661}" presName="dstNode" presStyleLbl="node1" presStyleIdx="0" presStyleCnt="1"/>
      <dgm:spPr/>
    </dgm:pt>
    <dgm:pt modelId="{BDF8B66E-E0D9-48A5-BD47-6526E55C2C0A}" type="pres">
      <dgm:prSet presAssocID="{9C93A9A5-E709-43AF-8308-864B244AA03C}" presName="text_1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C4A4EE-6385-4C01-8360-04F5ED576331}" type="pres">
      <dgm:prSet presAssocID="{9C93A9A5-E709-43AF-8308-864B244AA03C}" presName="accent_1" presStyleCnt="0"/>
      <dgm:spPr/>
    </dgm:pt>
    <dgm:pt modelId="{E62B7188-F6BC-40F0-82D0-256CE821AD61}" type="pres">
      <dgm:prSet presAssocID="{9C93A9A5-E709-43AF-8308-864B244AA03C}" presName="accentRepeatNode" presStyleLbl="solidFgAcc1" presStyleIdx="0" presStyleCnt="1"/>
      <dgm:spPr/>
    </dgm:pt>
  </dgm:ptLst>
  <dgm:cxnLst>
    <dgm:cxn modelId="{3ED3C7EE-153E-49B2-BA46-CA141A5AF4D2}" type="presOf" srcId="{9C93A9A5-E709-43AF-8308-864B244AA03C}" destId="{BDF8B66E-E0D9-48A5-BD47-6526E55C2C0A}" srcOrd="0" destOrd="0" presId="urn:microsoft.com/office/officeart/2008/layout/VerticalCurvedList"/>
    <dgm:cxn modelId="{C12236D9-1ABE-46EF-B1CA-778C4EAEA94F}" type="presOf" srcId="{B1E8C73E-C43D-4E03-9CBD-B64C52EC314F}" destId="{734570AE-6FB6-4C3A-B123-47DBA2F63AFF}" srcOrd="0" destOrd="0" presId="urn:microsoft.com/office/officeart/2008/layout/VerticalCurvedList"/>
    <dgm:cxn modelId="{AB71DC3F-0BE4-48B3-988B-B85095118F0D}" type="presOf" srcId="{0CFFB402-1729-4289-937B-E703F10CF661}" destId="{CEB2DFC4-0C04-4275-8358-C18D5C42B421}" srcOrd="0" destOrd="0" presId="urn:microsoft.com/office/officeart/2008/layout/VerticalCurvedList"/>
    <dgm:cxn modelId="{EADDCF9F-61DB-44C8-AA21-6F9F08B5589F}" srcId="{0CFFB402-1729-4289-937B-E703F10CF661}" destId="{9C93A9A5-E709-43AF-8308-864B244AA03C}" srcOrd="0" destOrd="0" parTransId="{D986F0A0-3B3E-4A1A-96B2-B5E04CAA31F6}" sibTransId="{B1E8C73E-C43D-4E03-9CBD-B64C52EC314F}"/>
    <dgm:cxn modelId="{4FBC625A-B362-4A5F-9909-FA51BA8C6B31}" type="presParOf" srcId="{CEB2DFC4-0C04-4275-8358-C18D5C42B421}" destId="{13D0163F-23E0-4AF6-8B14-E8061253E902}" srcOrd="0" destOrd="0" presId="urn:microsoft.com/office/officeart/2008/layout/VerticalCurvedList"/>
    <dgm:cxn modelId="{B706AD7E-D9BD-4F90-9D57-A0B9050EDE5A}" type="presParOf" srcId="{13D0163F-23E0-4AF6-8B14-E8061253E902}" destId="{2A93E6BF-50D4-4DF0-984D-C4FB4A05F44B}" srcOrd="0" destOrd="0" presId="urn:microsoft.com/office/officeart/2008/layout/VerticalCurvedList"/>
    <dgm:cxn modelId="{0FF0317E-F3BE-4820-B7B3-632CD9339299}" type="presParOf" srcId="{2A93E6BF-50D4-4DF0-984D-C4FB4A05F44B}" destId="{3E5181F3-6630-4204-955A-F654376E7A5E}" srcOrd="0" destOrd="0" presId="urn:microsoft.com/office/officeart/2008/layout/VerticalCurvedList"/>
    <dgm:cxn modelId="{1A22D174-47BD-4ABD-8063-6D085B59C53C}" type="presParOf" srcId="{2A93E6BF-50D4-4DF0-984D-C4FB4A05F44B}" destId="{734570AE-6FB6-4C3A-B123-47DBA2F63AFF}" srcOrd="1" destOrd="0" presId="urn:microsoft.com/office/officeart/2008/layout/VerticalCurvedList"/>
    <dgm:cxn modelId="{1F6753B4-BF15-4961-B8DD-61E6A35BB457}" type="presParOf" srcId="{2A93E6BF-50D4-4DF0-984D-C4FB4A05F44B}" destId="{47528BA6-2C9F-414E-AAAD-113D5B40CA6A}" srcOrd="2" destOrd="0" presId="urn:microsoft.com/office/officeart/2008/layout/VerticalCurvedList"/>
    <dgm:cxn modelId="{5F416909-8801-4E13-8402-AD40F2CD1D35}" type="presParOf" srcId="{2A93E6BF-50D4-4DF0-984D-C4FB4A05F44B}" destId="{BAD25BE5-7011-41D1-AB3A-88E6391DD737}" srcOrd="3" destOrd="0" presId="urn:microsoft.com/office/officeart/2008/layout/VerticalCurvedList"/>
    <dgm:cxn modelId="{529C2BAF-172A-4F86-A86E-B9C7618A80B2}" type="presParOf" srcId="{13D0163F-23E0-4AF6-8B14-E8061253E902}" destId="{BDF8B66E-E0D9-48A5-BD47-6526E55C2C0A}" srcOrd="1" destOrd="0" presId="urn:microsoft.com/office/officeart/2008/layout/VerticalCurvedList"/>
    <dgm:cxn modelId="{0A31FF7D-6C96-4F6B-8FDA-D6E4194338D1}" type="presParOf" srcId="{13D0163F-23E0-4AF6-8B14-E8061253E902}" destId="{A6C4A4EE-6385-4C01-8360-04F5ED576331}" srcOrd="2" destOrd="0" presId="urn:microsoft.com/office/officeart/2008/layout/VerticalCurvedList"/>
    <dgm:cxn modelId="{EFAFD601-5946-45C0-975A-58A16A05838F}" type="presParOf" srcId="{A6C4A4EE-6385-4C01-8360-04F5ED576331}" destId="{E62B7188-F6BC-40F0-82D0-256CE821AD6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B5E43E-8031-4FA9-8E2A-5FCF7CA86A3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99A840B-3439-4F22-B484-FA726B07C262}">
      <dgm:prSet phldrT="[Текст]"/>
      <dgm:spPr/>
      <dgm:t>
        <a:bodyPr/>
        <a:lstStyle/>
        <a:p>
          <a:r>
            <a:rPr lang="ru-RU" b="1" dirty="0" smtClean="0"/>
            <a:t>Всего вышло в свет в издательстве Волгоградского филиала </a:t>
          </a:r>
          <a:r>
            <a:rPr lang="ru-RU" b="1" dirty="0" err="1" smtClean="0"/>
            <a:t>РАНХиГС</a:t>
          </a:r>
          <a:r>
            <a:rPr lang="ru-RU" b="1" dirty="0" smtClean="0"/>
            <a:t> 18 научных изданий, из них:</a:t>
          </a:r>
          <a:endParaRPr lang="ru-RU" dirty="0"/>
        </a:p>
      </dgm:t>
    </dgm:pt>
    <dgm:pt modelId="{EEB3B2A1-5998-4239-9471-55EAFA004857}" type="parTrans" cxnId="{90AC26A1-3887-4AFD-964C-48AF8541B50C}">
      <dgm:prSet/>
      <dgm:spPr/>
      <dgm:t>
        <a:bodyPr/>
        <a:lstStyle/>
        <a:p>
          <a:endParaRPr lang="ru-RU"/>
        </a:p>
      </dgm:t>
    </dgm:pt>
    <dgm:pt modelId="{C30A5388-4D21-48CA-848E-F66D54259738}" type="sibTrans" cxnId="{90AC26A1-3887-4AFD-964C-48AF8541B50C}">
      <dgm:prSet/>
      <dgm:spPr/>
      <dgm:t>
        <a:bodyPr/>
        <a:lstStyle/>
        <a:p>
          <a:endParaRPr lang="ru-RU"/>
        </a:p>
      </dgm:t>
    </dgm:pt>
    <dgm:pt modelId="{8442B17F-B598-4B0A-9875-94918FEB9C06}">
      <dgm:prSet phldrT="[Текст]"/>
      <dgm:spPr/>
      <dgm:t>
        <a:bodyPr/>
        <a:lstStyle/>
        <a:p>
          <a:r>
            <a:rPr lang="ru-RU" b="1" dirty="0" smtClean="0"/>
            <a:t>Монографии: всего - 13, общим объемом 104,5 </a:t>
          </a:r>
          <a:r>
            <a:rPr lang="ru-RU" b="1" dirty="0" err="1" smtClean="0"/>
            <a:t>п.л</a:t>
          </a:r>
          <a:r>
            <a:rPr lang="ru-RU" b="1" dirty="0" smtClean="0"/>
            <a:t>.</a:t>
          </a:r>
          <a:endParaRPr lang="ru-RU" dirty="0" smtClean="0"/>
        </a:p>
        <a:p>
          <a:r>
            <a:rPr lang="ru-RU" b="1" dirty="0" smtClean="0"/>
            <a:t>В том числе выполнено штатными сотрудниками – 104,5 </a:t>
          </a:r>
          <a:r>
            <a:rPr lang="ru-RU" b="1" dirty="0" err="1" smtClean="0"/>
            <a:t>п.л</a:t>
          </a:r>
          <a:r>
            <a:rPr lang="ru-RU" b="1" dirty="0" smtClean="0"/>
            <a:t>.</a:t>
          </a:r>
          <a:endParaRPr lang="ru-RU" dirty="0"/>
        </a:p>
      </dgm:t>
    </dgm:pt>
    <dgm:pt modelId="{0F9F7481-B447-4F45-B26B-C1070A8F61D0}" type="parTrans" cxnId="{EFA0F79D-0190-48DC-A44F-717943175AE5}">
      <dgm:prSet/>
      <dgm:spPr/>
      <dgm:t>
        <a:bodyPr/>
        <a:lstStyle/>
        <a:p>
          <a:endParaRPr lang="ru-RU"/>
        </a:p>
      </dgm:t>
    </dgm:pt>
    <dgm:pt modelId="{698A927C-65CF-4FEE-A690-D0803D40CF93}" type="sibTrans" cxnId="{EFA0F79D-0190-48DC-A44F-717943175AE5}">
      <dgm:prSet/>
      <dgm:spPr/>
      <dgm:t>
        <a:bodyPr/>
        <a:lstStyle/>
        <a:p>
          <a:endParaRPr lang="ru-RU"/>
        </a:p>
      </dgm:t>
    </dgm:pt>
    <dgm:pt modelId="{EE6B5FA5-50CD-4133-A9CC-36BC8613ED18}">
      <dgm:prSet phldrT="[Текст]"/>
      <dgm:spPr/>
      <dgm:t>
        <a:bodyPr/>
        <a:lstStyle/>
        <a:p>
          <a:r>
            <a:rPr lang="ru-RU" b="1" dirty="0" smtClean="0"/>
            <a:t>Сборники научных трудов: всего - 3, общим объемом 30,5 </a:t>
          </a:r>
          <a:r>
            <a:rPr lang="ru-RU" b="1" dirty="0" err="1" smtClean="0"/>
            <a:t>п.л</a:t>
          </a:r>
          <a:r>
            <a:rPr lang="ru-RU" b="1" dirty="0" smtClean="0"/>
            <a:t>.</a:t>
          </a:r>
          <a:endParaRPr lang="ru-RU" dirty="0"/>
        </a:p>
      </dgm:t>
    </dgm:pt>
    <dgm:pt modelId="{5049DCE0-0C22-48B3-9119-5B2128F0A57E}" type="parTrans" cxnId="{C8199D3B-DB29-40B8-B0D9-7551D8EFC9B9}">
      <dgm:prSet/>
      <dgm:spPr/>
      <dgm:t>
        <a:bodyPr/>
        <a:lstStyle/>
        <a:p>
          <a:endParaRPr lang="ru-RU"/>
        </a:p>
      </dgm:t>
    </dgm:pt>
    <dgm:pt modelId="{9EE6969F-021D-4199-8FA4-7FF431B5A362}" type="sibTrans" cxnId="{C8199D3B-DB29-40B8-B0D9-7551D8EFC9B9}">
      <dgm:prSet/>
      <dgm:spPr/>
      <dgm:t>
        <a:bodyPr/>
        <a:lstStyle/>
        <a:p>
          <a:endParaRPr lang="ru-RU"/>
        </a:p>
      </dgm:t>
    </dgm:pt>
    <dgm:pt modelId="{80B1F2A5-3647-42F9-B0E5-762040094531}">
      <dgm:prSet phldrT="[Текст]"/>
      <dgm:spPr/>
      <dgm:t>
        <a:bodyPr/>
        <a:lstStyle/>
        <a:p>
          <a:r>
            <a:rPr lang="ru-RU" b="1" dirty="0" smtClean="0"/>
            <a:t>Научные журналы: всего 2, общим объемом – 30,0 </a:t>
          </a:r>
          <a:r>
            <a:rPr lang="ru-RU" b="1" dirty="0" err="1" smtClean="0"/>
            <a:t>п.л</a:t>
          </a:r>
          <a:r>
            <a:rPr lang="ru-RU" b="1" dirty="0" smtClean="0"/>
            <a:t>.</a:t>
          </a:r>
          <a:endParaRPr lang="ru-RU" dirty="0"/>
        </a:p>
      </dgm:t>
    </dgm:pt>
    <dgm:pt modelId="{2C8C8531-9A35-4367-8568-7063B20C4CAB}" type="parTrans" cxnId="{DBA67DE9-558F-47A0-A930-89A869F8873C}">
      <dgm:prSet/>
      <dgm:spPr/>
      <dgm:t>
        <a:bodyPr/>
        <a:lstStyle/>
        <a:p>
          <a:endParaRPr lang="ru-RU"/>
        </a:p>
      </dgm:t>
    </dgm:pt>
    <dgm:pt modelId="{D07626CF-9282-4AE3-B0C3-22F50F3F42D1}" type="sibTrans" cxnId="{DBA67DE9-558F-47A0-A930-89A869F8873C}">
      <dgm:prSet/>
      <dgm:spPr/>
      <dgm:t>
        <a:bodyPr/>
        <a:lstStyle/>
        <a:p>
          <a:endParaRPr lang="ru-RU"/>
        </a:p>
      </dgm:t>
    </dgm:pt>
    <dgm:pt modelId="{15106D1F-DD1D-4F75-A5FA-E161440B4804}">
      <dgm:prSet phldrT="[Текст]"/>
      <dgm:spPr/>
      <dgm:t>
        <a:bodyPr/>
        <a:lstStyle/>
        <a:p>
          <a:r>
            <a:rPr lang="ru-RU" b="1" dirty="0" smtClean="0"/>
            <a:t>Монографии сотрудников Волгоградского филиала </a:t>
          </a:r>
          <a:r>
            <a:rPr lang="ru-RU" b="1" dirty="0" err="1" smtClean="0"/>
            <a:t>РАНХиГС</a:t>
          </a:r>
          <a:r>
            <a:rPr lang="ru-RU" b="1" dirty="0" smtClean="0"/>
            <a:t>, выпущенные сторонними издательствами:</a:t>
          </a:r>
          <a:endParaRPr lang="ru-RU" dirty="0" smtClean="0"/>
        </a:p>
        <a:p>
          <a:r>
            <a:rPr lang="ru-RU" b="1" dirty="0" smtClean="0"/>
            <a:t>Всего – 16 Общим объемом 179,46 В </a:t>
          </a:r>
          <a:r>
            <a:rPr lang="ru-RU" b="1" dirty="0" err="1" smtClean="0"/>
            <a:t>т.ч</a:t>
          </a:r>
          <a:r>
            <a:rPr lang="ru-RU" b="1" dirty="0" smtClean="0"/>
            <a:t>. выполнено штатными сотрудниками 137,9 </a:t>
          </a:r>
          <a:r>
            <a:rPr lang="ru-RU" b="1" dirty="0" err="1" smtClean="0"/>
            <a:t>п.л</a:t>
          </a:r>
          <a:r>
            <a:rPr lang="ru-RU" b="1" dirty="0" smtClean="0"/>
            <a:t>.</a:t>
          </a:r>
          <a:endParaRPr lang="ru-RU" dirty="0"/>
        </a:p>
      </dgm:t>
    </dgm:pt>
    <dgm:pt modelId="{28281F87-1FC9-4B68-8D63-7B71FAAB5E57}" type="parTrans" cxnId="{4817376F-C379-4D45-8BE7-31F44DC298EE}">
      <dgm:prSet/>
      <dgm:spPr/>
      <dgm:t>
        <a:bodyPr/>
        <a:lstStyle/>
        <a:p>
          <a:endParaRPr lang="ru-RU"/>
        </a:p>
      </dgm:t>
    </dgm:pt>
    <dgm:pt modelId="{8FAC90CD-35D4-4CBF-8FB7-5F843F3DFDBF}" type="sibTrans" cxnId="{4817376F-C379-4D45-8BE7-31F44DC298EE}">
      <dgm:prSet/>
      <dgm:spPr/>
      <dgm:t>
        <a:bodyPr/>
        <a:lstStyle/>
        <a:p>
          <a:endParaRPr lang="ru-RU"/>
        </a:p>
      </dgm:t>
    </dgm:pt>
    <dgm:pt modelId="{9ADF9C95-748C-432B-9900-3A391818E393}" type="pres">
      <dgm:prSet presAssocID="{A0B5E43E-8031-4FA9-8E2A-5FCF7CA86A3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B1DCB31B-29CD-4072-AE63-FA713D782B53}" type="pres">
      <dgm:prSet presAssocID="{A0B5E43E-8031-4FA9-8E2A-5FCF7CA86A38}" presName="Name1" presStyleCnt="0"/>
      <dgm:spPr/>
    </dgm:pt>
    <dgm:pt modelId="{4763EA58-68A8-4763-B556-95B830952078}" type="pres">
      <dgm:prSet presAssocID="{A0B5E43E-8031-4FA9-8E2A-5FCF7CA86A38}" presName="cycle" presStyleCnt="0"/>
      <dgm:spPr/>
    </dgm:pt>
    <dgm:pt modelId="{8AC4CE51-B762-49A8-8A83-3782E3578813}" type="pres">
      <dgm:prSet presAssocID="{A0B5E43E-8031-4FA9-8E2A-5FCF7CA86A38}" presName="srcNode" presStyleLbl="node1" presStyleIdx="0" presStyleCnt="5"/>
      <dgm:spPr/>
    </dgm:pt>
    <dgm:pt modelId="{DD846C6D-5C86-4643-B711-14E9A0A84642}" type="pres">
      <dgm:prSet presAssocID="{A0B5E43E-8031-4FA9-8E2A-5FCF7CA86A38}" presName="conn" presStyleLbl="parChTrans1D2" presStyleIdx="0" presStyleCnt="1"/>
      <dgm:spPr/>
      <dgm:t>
        <a:bodyPr/>
        <a:lstStyle/>
        <a:p>
          <a:endParaRPr lang="ru-RU"/>
        </a:p>
      </dgm:t>
    </dgm:pt>
    <dgm:pt modelId="{DA90B7E2-2903-4996-872A-55385A44529A}" type="pres">
      <dgm:prSet presAssocID="{A0B5E43E-8031-4FA9-8E2A-5FCF7CA86A38}" presName="extraNode" presStyleLbl="node1" presStyleIdx="0" presStyleCnt="5"/>
      <dgm:spPr/>
    </dgm:pt>
    <dgm:pt modelId="{CD9C8457-00CC-4AC6-A10F-8ADA4AB73FFA}" type="pres">
      <dgm:prSet presAssocID="{A0B5E43E-8031-4FA9-8E2A-5FCF7CA86A38}" presName="dstNode" presStyleLbl="node1" presStyleIdx="0" presStyleCnt="5"/>
      <dgm:spPr/>
    </dgm:pt>
    <dgm:pt modelId="{82A1AD26-D3AD-47ED-9166-0DA0CCED52A2}" type="pres">
      <dgm:prSet presAssocID="{499A840B-3439-4F22-B484-FA726B07C262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827751-0AB9-40B1-8763-BA4C22B41C02}" type="pres">
      <dgm:prSet presAssocID="{499A840B-3439-4F22-B484-FA726B07C262}" presName="accent_1" presStyleCnt="0"/>
      <dgm:spPr/>
    </dgm:pt>
    <dgm:pt modelId="{523CC22F-4C85-47C1-9ADD-1D0097F12F13}" type="pres">
      <dgm:prSet presAssocID="{499A840B-3439-4F22-B484-FA726B07C262}" presName="accentRepeatNode" presStyleLbl="solidFgAcc1" presStyleIdx="0" presStyleCnt="5"/>
      <dgm:spPr/>
    </dgm:pt>
    <dgm:pt modelId="{5D363535-DBC4-4190-9AB4-8A0320AF21F8}" type="pres">
      <dgm:prSet presAssocID="{8442B17F-B598-4B0A-9875-94918FEB9C06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1F108E-8366-4EA6-940C-E5939FDE6B3A}" type="pres">
      <dgm:prSet presAssocID="{8442B17F-B598-4B0A-9875-94918FEB9C06}" presName="accent_2" presStyleCnt="0"/>
      <dgm:spPr/>
    </dgm:pt>
    <dgm:pt modelId="{CD4EA1EB-A06D-47CF-8E5E-89CE0DB3C1C2}" type="pres">
      <dgm:prSet presAssocID="{8442B17F-B598-4B0A-9875-94918FEB9C06}" presName="accentRepeatNode" presStyleLbl="solidFgAcc1" presStyleIdx="1" presStyleCnt="5"/>
      <dgm:spPr/>
    </dgm:pt>
    <dgm:pt modelId="{2C83C618-DED2-42EA-A965-B9C26C87EB27}" type="pres">
      <dgm:prSet presAssocID="{EE6B5FA5-50CD-4133-A9CC-36BC8613ED18}" presName="text_3" presStyleLbl="node1" presStyleIdx="2" presStyleCnt="5" custLinFactNeighborX="-418" custLinFactNeighborY="3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F9A37E-755C-4749-A990-EA5C264A019D}" type="pres">
      <dgm:prSet presAssocID="{EE6B5FA5-50CD-4133-A9CC-36BC8613ED18}" presName="accent_3" presStyleCnt="0"/>
      <dgm:spPr/>
    </dgm:pt>
    <dgm:pt modelId="{4011FD9D-D61B-4EAB-9BA7-A34B2B9310AC}" type="pres">
      <dgm:prSet presAssocID="{EE6B5FA5-50CD-4133-A9CC-36BC8613ED18}" presName="accentRepeatNode" presStyleLbl="solidFgAcc1" presStyleIdx="2" presStyleCnt="5"/>
      <dgm:spPr/>
    </dgm:pt>
    <dgm:pt modelId="{6AC77FEA-BC53-4D24-BBF9-C3E56F3420E7}" type="pres">
      <dgm:prSet presAssocID="{80B1F2A5-3647-42F9-B0E5-762040094531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AF587A-91CB-444B-9DCB-7A3A73486DE4}" type="pres">
      <dgm:prSet presAssocID="{80B1F2A5-3647-42F9-B0E5-762040094531}" presName="accent_4" presStyleCnt="0"/>
      <dgm:spPr/>
    </dgm:pt>
    <dgm:pt modelId="{F52CD819-6EE7-49BF-8963-E82BCB5ABAC0}" type="pres">
      <dgm:prSet presAssocID="{80B1F2A5-3647-42F9-B0E5-762040094531}" presName="accentRepeatNode" presStyleLbl="solidFgAcc1" presStyleIdx="3" presStyleCnt="5"/>
      <dgm:spPr/>
    </dgm:pt>
    <dgm:pt modelId="{06208889-137B-4730-8FA3-3231F9615D7B}" type="pres">
      <dgm:prSet presAssocID="{15106D1F-DD1D-4F75-A5FA-E161440B4804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6E906A-9459-43C5-A8FD-7CF38CA56B35}" type="pres">
      <dgm:prSet presAssocID="{15106D1F-DD1D-4F75-A5FA-E161440B4804}" presName="accent_5" presStyleCnt="0"/>
      <dgm:spPr/>
    </dgm:pt>
    <dgm:pt modelId="{98718735-9077-4DBC-9421-E8C93987B26D}" type="pres">
      <dgm:prSet presAssocID="{15106D1F-DD1D-4F75-A5FA-E161440B4804}" presName="accentRepeatNode" presStyleLbl="solidFgAcc1" presStyleIdx="4" presStyleCnt="5"/>
      <dgm:spPr/>
    </dgm:pt>
  </dgm:ptLst>
  <dgm:cxnLst>
    <dgm:cxn modelId="{764800A2-ED5F-42CE-8478-1107E3899C99}" type="presOf" srcId="{80B1F2A5-3647-42F9-B0E5-762040094531}" destId="{6AC77FEA-BC53-4D24-BBF9-C3E56F3420E7}" srcOrd="0" destOrd="0" presId="urn:microsoft.com/office/officeart/2008/layout/VerticalCurvedList"/>
    <dgm:cxn modelId="{25DEF5E7-1777-494D-BAFF-1B089E0CEEF7}" type="presOf" srcId="{EE6B5FA5-50CD-4133-A9CC-36BC8613ED18}" destId="{2C83C618-DED2-42EA-A965-B9C26C87EB27}" srcOrd="0" destOrd="0" presId="urn:microsoft.com/office/officeart/2008/layout/VerticalCurvedList"/>
    <dgm:cxn modelId="{D922B37C-C796-4D47-8C5F-B8BC0052A31F}" type="presOf" srcId="{499A840B-3439-4F22-B484-FA726B07C262}" destId="{82A1AD26-D3AD-47ED-9166-0DA0CCED52A2}" srcOrd="0" destOrd="0" presId="urn:microsoft.com/office/officeart/2008/layout/VerticalCurvedList"/>
    <dgm:cxn modelId="{77E652E9-DE57-4765-96BA-49C8C550ED7D}" type="presOf" srcId="{8442B17F-B598-4B0A-9875-94918FEB9C06}" destId="{5D363535-DBC4-4190-9AB4-8A0320AF21F8}" srcOrd="0" destOrd="0" presId="urn:microsoft.com/office/officeart/2008/layout/VerticalCurvedList"/>
    <dgm:cxn modelId="{EFA0F79D-0190-48DC-A44F-717943175AE5}" srcId="{A0B5E43E-8031-4FA9-8E2A-5FCF7CA86A38}" destId="{8442B17F-B598-4B0A-9875-94918FEB9C06}" srcOrd="1" destOrd="0" parTransId="{0F9F7481-B447-4F45-B26B-C1070A8F61D0}" sibTransId="{698A927C-65CF-4FEE-A690-D0803D40CF93}"/>
    <dgm:cxn modelId="{9A34C05A-E315-4F46-9E35-768C66D13EBD}" type="presOf" srcId="{A0B5E43E-8031-4FA9-8E2A-5FCF7CA86A38}" destId="{9ADF9C95-748C-432B-9900-3A391818E393}" srcOrd="0" destOrd="0" presId="urn:microsoft.com/office/officeart/2008/layout/VerticalCurvedList"/>
    <dgm:cxn modelId="{1881ACBB-DE72-4AB1-9301-10BD77130CAE}" type="presOf" srcId="{C30A5388-4D21-48CA-848E-F66D54259738}" destId="{DD846C6D-5C86-4643-B711-14E9A0A84642}" srcOrd="0" destOrd="0" presId="urn:microsoft.com/office/officeart/2008/layout/VerticalCurvedList"/>
    <dgm:cxn modelId="{460EAF90-580A-430E-BE5F-6A1042621606}" type="presOf" srcId="{15106D1F-DD1D-4F75-A5FA-E161440B4804}" destId="{06208889-137B-4730-8FA3-3231F9615D7B}" srcOrd="0" destOrd="0" presId="urn:microsoft.com/office/officeart/2008/layout/VerticalCurvedList"/>
    <dgm:cxn modelId="{4817376F-C379-4D45-8BE7-31F44DC298EE}" srcId="{A0B5E43E-8031-4FA9-8E2A-5FCF7CA86A38}" destId="{15106D1F-DD1D-4F75-A5FA-E161440B4804}" srcOrd="4" destOrd="0" parTransId="{28281F87-1FC9-4B68-8D63-7B71FAAB5E57}" sibTransId="{8FAC90CD-35D4-4CBF-8FB7-5F843F3DFDBF}"/>
    <dgm:cxn modelId="{DBA67DE9-558F-47A0-A930-89A869F8873C}" srcId="{A0B5E43E-8031-4FA9-8E2A-5FCF7CA86A38}" destId="{80B1F2A5-3647-42F9-B0E5-762040094531}" srcOrd="3" destOrd="0" parTransId="{2C8C8531-9A35-4367-8568-7063B20C4CAB}" sibTransId="{D07626CF-9282-4AE3-B0C3-22F50F3F42D1}"/>
    <dgm:cxn modelId="{C8199D3B-DB29-40B8-B0D9-7551D8EFC9B9}" srcId="{A0B5E43E-8031-4FA9-8E2A-5FCF7CA86A38}" destId="{EE6B5FA5-50CD-4133-A9CC-36BC8613ED18}" srcOrd="2" destOrd="0" parTransId="{5049DCE0-0C22-48B3-9119-5B2128F0A57E}" sibTransId="{9EE6969F-021D-4199-8FA4-7FF431B5A362}"/>
    <dgm:cxn modelId="{90AC26A1-3887-4AFD-964C-48AF8541B50C}" srcId="{A0B5E43E-8031-4FA9-8E2A-5FCF7CA86A38}" destId="{499A840B-3439-4F22-B484-FA726B07C262}" srcOrd="0" destOrd="0" parTransId="{EEB3B2A1-5998-4239-9471-55EAFA004857}" sibTransId="{C30A5388-4D21-48CA-848E-F66D54259738}"/>
    <dgm:cxn modelId="{01B9F199-9968-4EED-9818-7E8EC0C9D100}" type="presParOf" srcId="{9ADF9C95-748C-432B-9900-3A391818E393}" destId="{B1DCB31B-29CD-4072-AE63-FA713D782B53}" srcOrd="0" destOrd="0" presId="urn:microsoft.com/office/officeart/2008/layout/VerticalCurvedList"/>
    <dgm:cxn modelId="{139F2BF1-9865-43D4-B4AE-382A29894331}" type="presParOf" srcId="{B1DCB31B-29CD-4072-AE63-FA713D782B53}" destId="{4763EA58-68A8-4763-B556-95B830952078}" srcOrd="0" destOrd="0" presId="urn:microsoft.com/office/officeart/2008/layout/VerticalCurvedList"/>
    <dgm:cxn modelId="{3FC47A66-24FB-496E-BE90-F1B109A4D226}" type="presParOf" srcId="{4763EA58-68A8-4763-B556-95B830952078}" destId="{8AC4CE51-B762-49A8-8A83-3782E3578813}" srcOrd="0" destOrd="0" presId="urn:microsoft.com/office/officeart/2008/layout/VerticalCurvedList"/>
    <dgm:cxn modelId="{C2A3A6E8-EC51-4508-AEB6-7F11A2A02384}" type="presParOf" srcId="{4763EA58-68A8-4763-B556-95B830952078}" destId="{DD846C6D-5C86-4643-B711-14E9A0A84642}" srcOrd="1" destOrd="0" presId="urn:microsoft.com/office/officeart/2008/layout/VerticalCurvedList"/>
    <dgm:cxn modelId="{977072A6-2630-4830-8F50-692DF720144D}" type="presParOf" srcId="{4763EA58-68A8-4763-B556-95B830952078}" destId="{DA90B7E2-2903-4996-872A-55385A44529A}" srcOrd="2" destOrd="0" presId="urn:microsoft.com/office/officeart/2008/layout/VerticalCurvedList"/>
    <dgm:cxn modelId="{75385B4A-3E6A-43B6-A198-B3E9245D9E4C}" type="presParOf" srcId="{4763EA58-68A8-4763-B556-95B830952078}" destId="{CD9C8457-00CC-4AC6-A10F-8ADA4AB73FFA}" srcOrd="3" destOrd="0" presId="urn:microsoft.com/office/officeart/2008/layout/VerticalCurvedList"/>
    <dgm:cxn modelId="{9E27DFE9-5C4D-4409-9F33-BF97EDB4DD2B}" type="presParOf" srcId="{B1DCB31B-29CD-4072-AE63-FA713D782B53}" destId="{82A1AD26-D3AD-47ED-9166-0DA0CCED52A2}" srcOrd="1" destOrd="0" presId="urn:microsoft.com/office/officeart/2008/layout/VerticalCurvedList"/>
    <dgm:cxn modelId="{F4028FB1-FF44-449C-B158-61537CB917D9}" type="presParOf" srcId="{B1DCB31B-29CD-4072-AE63-FA713D782B53}" destId="{04827751-0AB9-40B1-8763-BA4C22B41C02}" srcOrd="2" destOrd="0" presId="urn:microsoft.com/office/officeart/2008/layout/VerticalCurvedList"/>
    <dgm:cxn modelId="{152B5DD4-A896-4744-A85F-5B1E1A0865E4}" type="presParOf" srcId="{04827751-0AB9-40B1-8763-BA4C22B41C02}" destId="{523CC22F-4C85-47C1-9ADD-1D0097F12F13}" srcOrd="0" destOrd="0" presId="urn:microsoft.com/office/officeart/2008/layout/VerticalCurvedList"/>
    <dgm:cxn modelId="{CE72303E-9763-4873-91E4-98387CA684B3}" type="presParOf" srcId="{B1DCB31B-29CD-4072-AE63-FA713D782B53}" destId="{5D363535-DBC4-4190-9AB4-8A0320AF21F8}" srcOrd="3" destOrd="0" presId="urn:microsoft.com/office/officeart/2008/layout/VerticalCurvedList"/>
    <dgm:cxn modelId="{9741979E-95AA-411C-B0E2-09AE3C9EEC94}" type="presParOf" srcId="{B1DCB31B-29CD-4072-AE63-FA713D782B53}" destId="{B71F108E-8366-4EA6-940C-E5939FDE6B3A}" srcOrd="4" destOrd="0" presId="urn:microsoft.com/office/officeart/2008/layout/VerticalCurvedList"/>
    <dgm:cxn modelId="{E613840D-E0D1-4586-B5A0-D9753467B393}" type="presParOf" srcId="{B71F108E-8366-4EA6-940C-E5939FDE6B3A}" destId="{CD4EA1EB-A06D-47CF-8E5E-89CE0DB3C1C2}" srcOrd="0" destOrd="0" presId="urn:microsoft.com/office/officeart/2008/layout/VerticalCurvedList"/>
    <dgm:cxn modelId="{E61DD7F7-F62E-4C4C-A53B-1E80BF6A725A}" type="presParOf" srcId="{B1DCB31B-29CD-4072-AE63-FA713D782B53}" destId="{2C83C618-DED2-42EA-A965-B9C26C87EB27}" srcOrd="5" destOrd="0" presId="urn:microsoft.com/office/officeart/2008/layout/VerticalCurvedList"/>
    <dgm:cxn modelId="{E08A5037-88F9-4FF3-B503-32B51AA8C299}" type="presParOf" srcId="{B1DCB31B-29CD-4072-AE63-FA713D782B53}" destId="{88F9A37E-755C-4749-A990-EA5C264A019D}" srcOrd="6" destOrd="0" presId="urn:microsoft.com/office/officeart/2008/layout/VerticalCurvedList"/>
    <dgm:cxn modelId="{FE24C23C-DB89-47B2-B482-23DF30DEC832}" type="presParOf" srcId="{88F9A37E-755C-4749-A990-EA5C264A019D}" destId="{4011FD9D-D61B-4EAB-9BA7-A34B2B9310AC}" srcOrd="0" destOrd="0" presId="urn:microsoft.com/office/officeart/2008/layout/VerticalCurvedList"/>
    <dgm:cxn modelId="{CB760120-1B28-4CA4-8F8F-8797F21AF644}" type="presParOf" srcId="{B1DCB31B-29CD-4072-AE63-FA713D782B53}" destId="{6AC77FEA-BC53-4D24-BBF9-C3E56F3420E7}" srcOrd="7" destOrd="0" presId="urn:microsoft.com/office/officeart/2008/layout/VerticalCurvedList"/>
    <dgm:cxn modelId="{60A09E85-6171-424B-96DC-956392EA5AE1}" type="presParOf" srcId="{B1DCB31B-29CD-4072-AE63-FA713D782B53}" destId="{0CAF587A-91CB-444B-9DCB-7A3A73486DE4}" srcOrd="8" destOrd="0" presId="urn:microsoft.com/office/officeart/2008/layout/VerticalCurvedList"/>
    <dgm:cxn modelId="{001DBDD3-AC27-4D86-886C-1CE3963F776D}" type="presParOf" srcId="{0CAF587A-91CB-444B-9DCB-7A3A73486DE4}" destId="{F52CD819-6EE7-49BF-8963-E82BCB5ABAC0}" srcOrd="0" destOrd="0" presId="urn:microsoft.com/office/officeart/2008/layout/VerticalCurvedList"/>
    <dgm:cxn modelId="{576F98AB-B12D-414D-8E33-A3D2020CD48C}" type="presParOf" srcId="{B1DCB31B-29CD-4072-AE63-FA713D782B53}" destId="{06208889-137B-4730-8FA3-3231F9615D7B}" srcOrd="9" destOrd="0" presId="urn:microsoft.com/office/officeart/2008/layout/VerticalCurvedList"/>
    <dgm:cxn modelId="{D9D8D294-3C95-44CF-86F5-40EAC6BBF710}" type="presParOf" srcId="{B1DCB31B-29CD-4072-AE63-FA713D782B53}" destId="{D36E906A-9459-43C5-A8FD-7CF38CA56B35}" srcOrd="10" destOrd="0" presId="urn:microsoft.com/office/officeart/2008/layout/VerticalCurvedList"/>
    <dgm:cxn modelId="{A7484B40-F2ED-41B7-BCCE-71922A0D9D0A}" type="presParOf" srcId="{D36E906A-9459-43C5-A8FD-7CF38CA56B35}" destId="{98718735-9077-4DBC-9421-E8C93987B26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1EFD689-C04C-458B-9528-038E27B4BE9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994D84D-BC8D-4B5A-AAF8-1F981A3B0B76}">
      <dgm:prSet phldrT="[Текст]"/>
      <dgm:spPr/>
      <dgm:t>
        <a:bodyPr/>
        <a:lstStyle/>
        <a:p>
          <a:r>
            <a:rPr lang="ru-RU" b="1" dirty="0" smtClean="0"/>
            <a:t>Выпущенные статьи, тезисы докладов, материалы конференций  </a:t>
          </a:r>
          <a:endParaRPr lang="ru-RU" dirty="0"/>
        </a:p>
      </dgm:t>
    </dgm:pt>
    <dgm:pt modelId="{D95BACFD-CA63-4EE4-B8AB-7A0269BB4C22}" type="parTrans" cxnId="{0CEBA600-786E-4D5D-8B9D-004FF903A435}">
      <dgm:prSet/>
      <dgm:spPr/>
      <dgm:t>
        <a:bodyPr/>
        <a:lstStyle/>
        <a:p>
          <a:endParaRPr lang="ru-RU"/>
        </a:p>
      </dgm:t>
    </dgm:pt>
    <dgm:pt modelId="{21BE5393-4115-44C4-B915-844A675776D9}" type="sibTrans" cxnId="{0CEBA600-786E-4D5D-8B9D-004FF903A435}">
      <dgm:prSet/>
      <dgm:spPr/>
      <dgm:t>
        <a:bodyPr/>
        <a:lstStyle/>
        <a:p>
          <a:endParaRPr lang="ru-RU"/>
        </a:p>
      </dgm:t>
    </dgm:pt>
    <dgm:pt modelId="{2E3CAC07-CBB0-4030-BC09-15711ACC3E74}">
      <dgm:prSet phldrT="[Текст]"/>
      <dgm:spPr/>
      <dgm:t>
        <a:bodyPr/>
        <a:lstStyle/>
        <a:p>
          <a:r>
            <a:rPr lang="ru-RU" i="0" dirty="0" smtClean="0"/>
            <a:t>Из них опубликованы в изданиях, входящих в перечень </a:t>
          </a:r>
          <a:r>
            <a:rPr lang="ru-RU" i="0" dirty="0" err="1" smtClean="0"/>
            <a:t>ВАКа</a:t>
          </a:r>
          <a:endParaRPr lang="ru-RU" i="0" dirty="0"/>
        </a:p>
      </dgm:t>
    </dgm:pt>
    <dgm:pt modelId="{DD97DBC0-5695-4EDF-8F3F-0E64EDC92AAA}" type="parTrans" cxnId="{62B464D1-26B3-4479-8131-52F9B1820725}">
      <dgm:prSet/>
      <dgm:spPr/>
      <dgm:t>
        <a:bodyPr/>
        <a:lstStyle/>
        <a:p>
          <a:endParaRPr lang="ru-RU"/>
        </a:p>
      </dgm:t>
    </dgm:pt>
    <dgm:pt modelId="{1799470E-35A1-4177-A4EA-3DD9D24E3C21}" type="sibTrans" cxnId="{62B464D1-26B3-4479-8131-52F9B1820725}">
      <dgm:prSet/>
      <dgm:spPr/>
      <dgm:t>
        <a:bodyPr/>
        <a:lstStyle/>
        <a:p>
          <a:endParaRPr lang="ru-RU"/>
        </a:p>
      </dgm:t>
    </dgm:pt>
    <dgm:pt modelId="{35586189-433E-4CEB-B81B-7A4A079062EC}">
      <dgm:prSet/>
      <dgm:spPr/>
      <dgm:t>
        <a:bodyPr/>
        <a:lstStyle/>
        <a:p>
          <a:r>
            <a:rPr lang="ru-RU" b="1" i="1" u="sng" dirty="0" smtClean="0"/>
            <a:t>455</a:t>
          </a:r>
          <a:r>
            <a:rPr lang="ru-RU" i="1" dirty="0" smtClean="0"/>
            <a:t> </a:t>
          </a:r>
          <a:r>
            <a:rPr lang="ru-RU" dirty="0" smtClean="0"/>
            <a:t> </a:t>
          </a:r>
          <a:r>
            <a:rPr lang="ru-RU" i="1" dirty="0" smtClean="0"/>
            <a:t>работ общим объемом  - 217,75</a:t>
          </a:r>
          <a:r>
            <a:rPr lang="ru-RU" b="1" i="1" dirty="0" smtClean="0"/>
            <a:t> </a:t>
          </a:r>
          <a:r>
            <a:rPr lang="ru-RU" i="1" dirty="0" smtClean="0"/>
            <a:t> </a:t>
          </a:r>
          <a:r>
            <a:rPr lang="ru-RU" i="1" dirty="0" err="1" smtClean="0"/>
            <a:t>п.л</a:t>
          </a:r>
          <a:r>
            <a:rPr lang="ru-RU" i="1" dirty="0" smtClean="0"/>
            <a:t>.</a:t>
          </a:r>
          <a:r>
            <a:rPr lang="ru-RU" dirty="0" smtClean="0"/>
            <a:t> </a:t>
          </a:r>
          <a:endParaRPr lang="ru-RU" dirty="0"/>
        </a:p>
      </dgm:t>
    </dgm:pt>
    <dgm:pt modelId="{78E92E43-B9F9-4BD9-B2D3-F904774888CA}" type="parTrans" cxnId="{204D9BC4-F482-42C6-A3C9-F497C65A83CE}">
      <dgm:prSet/>
      <dgm:spPr/>
      <dgm:t>
        <a:bodyPr/>
        <a:lstStyle/>
        <a:p>
          <a:endParaRPr lang="ru-RU"/>
        </a:p>
      </dgm:t>
    </dgm:pt>
    <dgm:pt modelId="{8BFDADF1-0D7C-4D31-8BEE-7751A8EB21C5}" type="sibTrans" cxnId="{204D9BC4-F482-42C6-A3C9-F497C65A83CE}">
      <dgm:prSet/>
      <dgm:spPr/>
      <dgm:t>
        <a:bodyPr/>
        <a:lstStyle/>
        <a:p>
          <a:endParaRPr lang="ru-RU"/>
        </a:p>
      </dgm:t>
    </dgm:pt>
    <dgm:pt modelId="{1FABEB30-C2A8-4D9F-ACD6-A2A4516B3C65}">
      <dgm:prSet/>
      <dgm:spPr/>
      <dgm:t>
        <a:bodyPr/>
        <a:lstStyle/>
        <a:p>
          <a:r>
            <a:rPr lang="ru-RU" b="1" i="1" u="sng" dirty="0" smtClean="0"/>
            <a:t>153 </a:t>
          </a:r>
          <a:r>
            <a:rPr lang="ru-RU" i="1" dirty="0" smtClean="0"/>
            <a:t>статьи (102,15 </a:t>
          </a:r>
          <a:r>
            <a:rPr lang="ru-RU" i="1" dirty="0" err="1" smtClean="0"/>
            <a:t>п.л</a:t>
          </a:r>
          <a:r>
            <a:rPr lang="ru-RU" i="1" dirty="0" smtClean="0"/>
            <a:t>.)</a:t>
          </a:r>
          <a:endParaRPr lang="ru-RU" dirty="0"/>
        </a:p>
      </dgm:t>
    </dgm:pt>
    <dgm:pt modelId="{A174D4E7-1533-475A-ADEB-E1000F8C8A98}" type="parTrans" cxnId="{3082E09C-5F59-4BB1-B9F5-ADF6CF393054}">
      <dgm:prSet/>
      <dgm:spPr/>
      <dgm:t>
        <a:bodyPr/>
        <a:lstStyle/>
        <a:p>
          <a:endParaRPr lang="ru-RU"/>
        </a:p>
      </dgm:t>
    </dgm:pt>
    <dgm:pt modelId="{2CCDE32B-D9DC-482B-A89F-C3075C464BDB}" type="sibTrans" cxnId="{3082E09C-5F59-4BB1-B9F5-ADF6CF393054}">
      <dgm:prSet/>
      <dgm:spPr/>
      <dgm:t>
        <a:bodyPr/>
        <a:lstStyle/>
        <a:p>
          <a:endParaRPr lang="ru-RU"/>
        </a:p>
      </dgm:t>
    </dgm:pt>
    <dgm:pt modelId="{49FDB4C3-D33A-47CD-A91A-94E8A3281749}" type="pres">
      <dgm:prSet presAssocID="{E1EFD689-C04C-458B-9528-038E27B4BE9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5BDBF41-0F79-45FD-BE20-27D2AB038811}" type="pres">
      <dgm:prSet presAssocID="{0994D84D-BC8D-4B5A-AAF8-1F981A3B0B76}" presName="parentLin" presStyleCnt="0"/>
      <dgm:spPr/>
    </dgm:pt>
    <dgm:pt modelId="{2468D6F5-69EC-4F65-BD56-6F5018EAE6CF}" type="pres">
      <dgm:prSet presAssocID="{0994D84D-BC8D-4B5A-AAF8-1F981A3B0B76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A8CC0D6A-549F-497F-99BC-39DAE914D769}" type="pres">
      <dgm:prSet presAssocID="{0994D84D-BC8D-4B5A-AAF8-1F981A3B0B7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BA893E-7E20-4D23-94C3-9E4BDBDD6439}" type="pres">
      <dgm:prSet presAssocID="{0994D84D-BC8D-4B5A-AAF8-1F981A3B0B76}" presName="negativeSpace" presStyleCnt="0"/>
      <dgm:spPr/>
    </dgm:pt>
    <dgm:pt modelId="{DE242870-2E17-4416-9C31-24B740472E64}" type="pres">
      <dgm:prSet presAssocID="{0994D84D-BC8D-4B5A-AAF8-1F981A3B0B76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0930AA-480E-48C9-8F94-9B0DE095F52E}" type="pres">
      <dgm:prSet presAssocID="{21BE5393-4115-44C4-B915-844A675776D9}" presName="spaceBetweenRectangles" presStyleCnt="0"/>
      <dgm:spPr/>
    </dgm:pt>
    <dgm:pt modelId="{AAC9DB20-5777-4B66-B80F-C427063D20A7}" type="pres">
      <dgm:prSet presAssocID="{2E3CAC07-CBB0-4030-BC09-15711ACC3E74}" presName="parentLin" presStyleCnt="0"/>
      <dgm:spPr/>
    </dgm:pt>
    <dgm:pt modelId="{AC8978B7-8FB9-40BE-9FD8-16AE6E04B561}" type="pres">
      <dgm:prSet presAssocID="{2E3CAC07-CBB0-4030-BC09-15711ACC3E74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0C207FAE-7BD3-483A-8EDD-C5E26F1D456F}" type="pres">
      <dgm:prSet presAssocID="{2E3CAC07-CBB0-4030-BC09-15711ACC3E7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2AE895-5BBE-4B0F-9822-2E36F35B7BA5}" type="pres">
      <dgm:prSet presAssocID="{2E3CAC07-CBB0-4030-BC09-15711ACC3E74}" presName="negativeSpace" presStyleCnt="0"/>
      <dgm:spPr/>
    </dgm:pt>
    <dgm:pt modelId="{518F5319-03BF-4860-B1B6-7ED3BB753E04}" type="pres">
      <dgm:prSet presAssocID="{2E3CAC07-CBB0-4030-BC09-15711ACC3E74}" presName="childText" presStyleLbl="conFgAcc1" presStyleIdx="1" presStyleCnt="2" custLinFactNeighborX="216" custLinFactNeighborY="317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94F3570-F0C0-4B95-8A5C-880A99C5367E}" type="presOf" srcId="{2E3CAC07-CBB0-4030-BC09-15711ACC3E74}" destId="{0C207FAE-7BD3-483A-8EDD-C5E26F1D456F}" srcOrd="1" destOrd="0" presId="urn:microsoft.com/office/officeart/2005/8/layout/list1"/>
    <dgm:cxn modelId="{9FB82234-0BA7-4BCD-96E7-02E550C2BB02}" type="presOf" srcId="{0994D84D-BC8D-4B5A-AAF8-1F981A3B0B76}" destId="{2468D6F5-69EC-4F65-BD56-6F5018EAE6CF}" srcOrd="0" destOrd="0" presId="urn:microsoft.com/office/officeart/2005/8/layout/list1"/>
    <dgm:cxn modelId="{A131EA41-0698-4694-A369-A29306E95E61}" type="presOf" srcId="{35586189-433E-4CEB-B81B-7A4A079062EC}" destId="{DE242870-2E17-4416-9C31-24B740472E64}" srcOrd="0" destOrd="0" presId="urn:microsoft.com/office/officeart/2005/8/layout/list1"/>
    <dgm:cxn modelId="{3082E09C-5F59-4BB1-B9F5-ADF6CF393054}" srcId="{2E3CAC07-CBB0-4030-BC09-15711ACC3E74}" destId="{1FABEB30-C2A8-4D9F-ACD6-A2A4516B3C65}" srcOrd="0" destOrd="0" parTransId="{A174D4E7-1533-475A-ADEB-E1000F8C8A98}" sibTransId="{2CCDE32B-D9DC-482B-A89F-C3075C464BDB}"/>
    <dgm:cxn modelId="{B440B4E7-322A-4700-8224-76461DF12F1F}" type="presOf" srcId="{E1EFD689-C04C-458B-9528-038E27B4BE95}" destId="{49FDB4C3-D33A-47CD-A91A-94E8A3281749}" srcOrd="0" destOrd="0" presId="urn:microsoft.com/office/officeart/2005/8/layout/list1"/>
    <dgm:cxn modelId="{088A374B-5FFE-478A-9AD7-56D96A5E88F8}" type="presOf" srcId="{0994D84D-BC8D-4B5A-AAF8-1F981A3B0B76}" destId="{A8CC0D6A-549F-497F-99BC-39DAE914D769}" srcOrd="1" destOrd="0" presId="urn:microsoft.com/office/officeart/2005/8/layout/list1"/>
    <dgm:cxn modelId="{0A5DF93A-9A4F-40B3-993E-D002609D853E}" type="presOf" srcId="{2E3CAC07-CBB0-4030-BC09-15711ACC3E74}" destId="{AC8978B7-8FB9-40BE-9FD8-16AE6E04B561}" srcOrd="0" destOrd="0" presId="urn:microsoft.com/office/officeart/2005/8/layout/list1"/>
    <dgm:cxn modelId="{204D9BC4-F482-42C6-A3C9-F497C65A83CE}" srcId="{0994D84D-BC8D-4B5A-AAF8-1F981A3B0B76}" destId="{35586189-433E-4CEB-B81B-7A4A079062EC}" srcOrd="0" destOrd="0" parTransId="{78E92E43-B9F9-4BD9-B2D3-F904774888CA}" sibTransId="{8BFDADF1-0D7C-4D31-8BEE-7751A8EB21C5}"/>
    <dgm:cxn modelId="{62B464D1-26B3-4479-8131-52F9B1820725}" srcId="{E1EFD689-C04C-458B-9528-038E27B4BE95}" destId="{2E3CAC07-CBB0-4030-BC09-15711ACC3E74}" srcOrd="1" destOrd="0" parTransId="{DD97DBC0-5695-4EDF-8F3F-0E64EDC92AAA}" sibTransId="{1799470E-35A1-4177-A4EA-3DD9D24E3C21}"/>
    <dgm:cxn modelId="{5DF0F430-3384-4428-B5D6-93AB1CD6A859}" type="presOf" srcId="{1FABEB30-C2A8-4D9F-ACD6-A2A4516B3C65}" destId="{518F5319-03BF-4860-B1B6-7ED3BB753E04}" srcOrd="0" destOrd="0" presId="urn:microsoft.com/office/officeart/2005/8/layout/list1"/>
    <dgm:cxn modelId="{0CEBA600-786E-4D5D-8B9D-004FF903A435}" srcId="{E1EFD689-C04C-458B-9528-038E27B4BE95}" destId="{0994D84D-BC8D-4B5A-AAF8-1F981A3B0B76}" srcOrd="0" destOrd="0" parTransId="{D95BACFD-CA63-4EE4-B8AB-7A0269BB4C22}" sibTransId="{21BE5393-4115-44C4-B915-844A675776D9}"/>
    <dgm:cxn modelId="{61E5C133-EF57-4354-932E-2FFC72D6019C}" type="presParOf" srcId="{49FDB4C3-D33A-47CD-A91A-94E8A3281749}" destId="{B5BDBF41-0F79-45FD-BE20-27D2AB038811}" srcOrd="0" destOrd="0" presId="urn:microsoft.com/office/officeart/2005/8/layout/list1"/>
    <dgm:cxn modelId="{FC9F3658-E711-4101-A8BE-BE49F2959EF8}" type="presParOf" srcId="{B5BDBF41-0F79-45FD-BE20-27D2AB038811}" destId="{2468D6F5-69EC-4F65-BD56-6F5018EAE6CF}" srcOrd="0" destOrd="0" presId="urn:microsoft.com/office/officeart/2005/8/layout/list1"/>
    <dgm:cxn modelId="{39914700-B0F0-478A-A98B-CEB517FAED13}" type="presParOf" srcId="{B5BDBF41-0F79-45FD-BE20-27D2AB038811}" destId="{A8CC0D6A-549F-497F-99BC-39DAE914D769}" srcOrd="1" destOrd="0" presId="urn:microsoft.com/office/officeart/2005/8/layout/list1"/>
    <dgm:cxn modelId="{7E7AED5F-45C0-4711-A824-C54F526E9691}" type="presParOf" srcId="{49FDB4C3-D33A-47CD-A91A-94E8A3281749}" destId="{2ABA893E-7E20-4D23-94C3-9E4BDBDD6439}" srcOrd="1" destOrd="0" presId="urn:microsoft.com/office/officeart/2005/8/layout/list1"/>
    <dgm:cxn modelId="{74BB7B38-B6D2-428C-A27E-261E71943FEF}" type="presParOf" srcId="{49FDB4C3-D33A-47CD-A91A-94E8A3281749}" destId="{DE242870-2E17-4416-9C31-24B740472E64}" srcOrd="2" destOrd="0" presId="urn:microsoft.com/office/officeart/2005/8/layout/list1"/>
    <dgm:cxn modelId="{22339B38-1934-47CA-B24C-404AC719CE4C}" type="presParOf" srcId="{49FDB4C3-D33A-47CD-A91A-94E8A3281749}" destId="{040930AA-480E-48C9-8F94-9B0DE095F52E}" srcOrd="3" destOrd="0" presId="urn:microsoft.com/office/officeart/2005/8/layout/list1"/>
    <dgm:cxn modelId="{D7686DC6-CEF6-46E6-B6A0-AB7EFE5523C3}" type="presParOf" srcId="{49FDB4C3-D33A-47CD-A91A-94E8A3281749}" destId="{AAC9DB20-5777-4B66-B80F-C427063D20A7}" srcOrd="4" destOrd="0" presId="urn:microsoft.com/office/officeart/2005/8/layout/list1"/>
    <dgm:cxn modelId="{3C8839B6-5022-4315-A311-1843008D3F6B}" type="presParOf" srcId="{AAC9DB20-5777-4B66-B80F-C427063D20A7}" destId="{AC8978B7-8FB9-40BE-9FD8-16AE6E04B561}" srcOrd="0" destOrd="0" presId="urn:microsoft.com/office/officeart/2005/8/layout/list1"/>
    <dgm:cxn modelId="{32C5FBED-00E3-47F4-B457-A3ACD9FDD63B}" type="presParOf" srcId="{AAC9DB20-5777-4B66-B80F-C427063D20A7}" destId="{0C207FAE-7BD3-483A-8EDD-C5E26F1D456F}" srcOrd="1" destOrd="0" presId="urn:microsoft.com/office/officeart/2005/8/layout/list1"/>
    <dgm:cxn modelId="{D5EB3300-2F44-4A34-A77F-2CCC8E2A9AB6}" type="presParOf" srcId="{49FDB4C3-D33A-47CD-A91A-94E8A3281749}" destId="{D82AE895-5BBE-4B0F-9822-2E36F35B7BA5}" srcOrd="5" destOrd="0" presId="urn:microsoft.com/office/officeart/2005/8/layout/list1"/>
    <dgm:cxn modelId="{EF775FDB-5C80-424E-8F8C-FBD280A027BE}" type="presParOf" srcId="{49FDB4C3-D33A-47CD-A91A-94E8A3281749}" destId="{518F5319-03BF-4860-B1B6-7ED3BB753E04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14B417F-F889-4302-804E-FC0F44D47AA3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6E2D892-50E6-408B-A83A-84BA2C5BA42C}">
      <dgm:prSet phldrT="[Текст]"/>
      <dgm:spPr/>
      <dgm:t>
        <a:bodyPr/>
        <a:lstStyle/>
        <a:p>
          <a:r>
            <a:rPr lang="ru-RU" dirty="0" smtClean="0"/>
            <a:t>Королев Н.О. </a:t>
          </a:r>
          <a:r>
            <a:rPr lang="ru-RU" b="1" dirty="0" smtClean="0"/>
            <a:t>23.00.02</a:t>
          </a:r>
          <a:r>
            <a:rPr lang="ru-RU" dirty="0" smtClean="0"/>
            <a:t> Политические институты, процессы и  технологии Научный руководитель Бардаков А.И.</a:t>
          </a:r>
          <a:endParaRPr lang="ru-RU" dirty="0"/>
        </a:p>
      </dgm:t>
    </dgm:pt>
    <dgm:pt modelId="{98B75AFE-3355-4E8C-855B-83F5A89F6CA7}" type="parTrans" cxnId="{5C2AFCCC-4AEB-4519-9C0F-E505EA2269F7}">
      <dgm:prSet/>
      <dgm:spPr/>
      <dgm:t>
        <a:bodyPr/>
        <a:lstStyle/>
        <a:p>
          <a:endParaRPr lang="ru-RU"/>
        </a:p>
      </dgm:t>
    </dgm:pt>
    <dgm:pt modelId="{C1AE4DA3-844F-4F6C-8985-8C9AEC721D8B}" type="sibTrans" cxnId="{5C2AFCCC-4AEB-4519-9C0F-E505EA2269F7}">
      <dgm:prSet/>
      <dgm:spPr/>
      <dgm:t>
        <a:bodyPr/>
        <a:lstStyle/>
        <a:p>
          <a:endParaRPr lang="ru-RU"/>
        </a:p>
      </dgm:t>
    </dgm:pt>
    <dgm:pt modelId="{2793C98F-24FF-4C9B-8033-F5A49F33195E}" type="pres">
      <dgm:prSet presAssocID="{D14B417F-F889-4302-804E-FC0F44D47AA3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BEA3CFFE-BF95-48AD-8020-577337183D20}" type="pres">
      <dgm:prSet presAssocID="{D14B417F-F889-4302-804E-FC0F44D47AA3}" presName="Name1" presStyleCnt="0"/>
      <dgm:spPr/>
    </dgm:pt>
    <dgm:pt modelId="{654D5E73-9FD0-4FA3-A25E-14936DFF510E}" type="pres">
      <dgm:prSet presAssocID="{D14B417F-F889-4302-804E-FC0F44D47AA3}" presName="cycle" presStyleCnt="0"/>
      <dgm:spPr/>
    </dgm:pt>
    <dgm:pt modelId="{D8D08A4D-35EB-46F5-87EB-6449C8B3A6B8}" type="pres">
      <dgm:prSet presAssocID="{D14B417F-F889-4302-804E-FC0F44D47AA3}" presName="srcNode" presStyleLbl="node1" presStyleIdx="0" presStyleCnt="1"/>
      <dgm:spPr/>
    </dgm:pt>
    <dgm:pt modelId="{7DD8FC18-930B-4FA6-BBFB-5703D9BF3516}" type="pres">
      <dgm:prSet presAssocID="{D14B417F-F889-4302-804E-FC0F44D47AA3}" presName="conn" presStyleLbl="parChTrans1D2" presStyleIdx="0" presStyleCnt="1"/>
      <dgm:spPr/>
      <dgm:t>
        <a:bodyPr/>
        <a:lstStyle/>
        <a:p>
          <a:endParaRPr lang="ru-RU"/>
        </a:p>
      </dgm:t>
    </dgm:pt>
    <dgm:pt modelId="{1FFD0C73-ED01-4B6C-9378-20C7DC60B23D}" type="pres">
      <dgm:prSet presAssocID="{D14B417F-F889-4302-804E-FC0F44D47AA3}" presName="extraNode" presStyleLbl="node1" presStyleIdx="0" presStyleCnt="1"/>
      <dgm:spPr/>
    </dgm:pt>
    <dgm:pt modelId="{235A5BE0-0AC5-482E-88DC-C0E97B04E16D}" type="pres">
      <dgm:prSet presAssocID="{D14B417F-F889-4302-804E-FC0F44D47AA3}" presName="dstNode" presStyleLbl="node1" presStyleIdx="0" presStyleCnt="1"/>
      <dgm:spPr/>
    </dgm:pt>
    <dgm:pt modelId="{E860220E-B9EE-4E97-A5AB-B3611F64E8C7}" type="pres">
      <dgm:prSet presAssocID="{66E2D892-50E6-408B-A83A-84BA2C5BA42C}" presName="text_1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25AB8B-3B25-4154-AFBC-72937201EF20}" type="pres">
      <dgm:prSet presAssocID="{66E2D892-50E6-408B-A83A-84BA2C5BA42C}" presName="accent_1" presStyleCnt="0"/>
      <dgm:spPr/>
    </dgm:pt>
    <dgm:pt modelId="{D6BB0CF7-08CB-4699-BDB0-3F79FC0B754E}" type="pres">
      <dgm:prSet presAssocID="{66E2D892-50E6-408B-A83A-84BA2C5BA42C}" presName="accentRepeatNode" presStyleLbl="solidFgAcc1" presStyleIdx="0" presStyleCnt="1"/>
      <dgm:spPr/>
    </dgm:pt>
  </dgm:ptLst>
  <dgm:cxnLst>
    <dgm:cxn modelId="{5C2AFCCC-4AEB-4519-9C0F-E505EA2269F7}" srcId="{D14B417F-F889-4302-804E-FC0F44D47AA3}" destId="{66E2D892-50E6-408B-A83A-84BA2C5BA42C}" srcOrd="0" destOrd="0" parTransId="{98B75AFE-3355-4E8C-855B-83F5A89F6CA7}" sibTransId="{C1AE4DA3-844F-4F6C-8985-8C9AEC721D8B}"/>
    <dgm:cxn modelId="{C58B1663-06B3-4BAC-A600-AD2C26D4CB15}" type="presOf" srcId="{C1AE4DA3-844F-4F6C-8985-8C9AEC721D8B}" destId="{7DD8FC18-930B-4FA6-BBFB-5703D9BF3516}" srcOrd="0" destOrd="0" presId="urn:microsoft.com/office/officeart/2008/layout/VerticalCurvedList"/>
    <dgm:cxn modelId="{A2C615C0-81A9-40DE-82C5-DEB234F4F8BE}" type="presOf" srcId="{66E2D892-50E6-408B-A83A-84BA2C5BA42C}" destId="{E860220E-B9EE-4E97-A5AB-B3611F64E8C7}" srcOrd="0" destOrd="0" presId="urn:microsoft.com/office/officeart/2008/layout/VerticalCurvedList"/>
    <dgm:cxn modelId="{0A3E45CC-AEA5-454A-9459-6B8085816B24}" type="presOf" srcId="{D14B417F-F889-4302-804E-FC0F44D47AA3}" destId="{2793C98F-24FF-4C9B-8033-F5A49F33195E}" srcOrd="0" destOrd="0" presId="urn:microsoft.com/office/officeart/2008/layout/VerticalCurvedList"/>
    <dgm:cxn modelId="{30D8F30D-B860-41F3-9699-9BF89D376024}" type="presParOf" srcId="{2793C98F-24FF-4C9B-8033-F5A49F33195E}" destId="{BEA3CFFE-BF95-48AD-8020-577337183D20}" srcOrd="0" destOrd="0" presId="urn:microsoft.com/office/officeart/2008/layout/VerticalCurvedList"/>
    <dgm:cxn modelId="{F6BB52E1-F7E7-4979-B71B-4B798A1C0701}" type="presParOf" srcId="{BEA3CFFE-BF95-48AD-8020-577337183D20}" destId="{654D5E73-9FD0-4FA3-A25E-14936DFF510E}" srcOrd="0" destOrd="0" presId="urn:microsoft.com/office/officeart/2008/layout/VerticalCurvedList"/>
    <dgm:cxn modelId="{8052F8D8-148F-4F76-AD6F-7B6B05087806}" type="presParOf" srcId="{654D5E73-9FD0-4FA3-A25E-14936DFF510E}" destId="{D8D08A4D-35EB-46F5-87EB-6449C8B3A6B8}" srcOrd="0" destOrd="0" presId="urn:microsoft.com/office/officeart/2008/layout/VerticalCurvedList"/>
    <dgm:cxn modelId="{2A1C93A8-50F3-48B1-8516-1E74FE8844EC}" type="presParOf" srcId="{654D5E73-9FD0-4FA3-A25E-14936DFF510E}" destId="{7DD8FC18-930B-4FA6-BBFB-5703D9BF3516}" srcOrd="1" destOrd="0" presId="urn:microsoft.com/office/officeart/2008/layout/VerticalCurvedList"/>
    <dgm:cxn modelId="{ED438B3C-2944-48D0-B7F6-70255BA28F3F}" type="presParOf" srcId="{654D5E73-9FD0-4FA3-A25E-14936DFF510E}" destId="{1FFD0C73-ED01-4B6C-9378-20C7DC60B23D}" srcOrd="2" destOrd="0" presId="urn:microsoft.com/office/officeart/2008/layout/VerticalCurvedList"/>
    <dgm:cxn modelId="{09AD8585-7391-4C4F-856E-275F65FBB4B6}" type="presParOf" srcId="{654D5E73-9FD0-4FA3-A25E-14936DFF510E}" destId="{235A5BE0-0AC5-482E-88DC-C0E97B04E16D}" srcOrd="3" destOrd="0" presId="urn:microsoft.com/office/officeart/2008/layout/VerticalCurvedList"/>
    <dgm:cxn modelId="{85673F03-1F36-4A59-A8FD-55DE30472587}" type="presParOf" srcId="{BEA3CFFE-BF95-48AD-8020-577337183D20}" destId="{E860220E-B9EE-4E97-A5AB-B3611F64E8C7}" srcOrd="1" destOrd="0" presId="urn:microsoft.com/office/officeart/2008/layout/VerticalCurvedList"/>
    <dgm:cxn modelId="{7A7F2953-ACAA-4EFE-9C3D-064B86DEA413}" type="presParOf" srcId="{BEA3CFFE-BF95-48AD-8020-577337183D20}" destId="{5625AB8B-3B25-4154-AFBC-72937201EF20}" srcOrd="2" destOrd="0" presId="urn:microsoft.com/office/officeart/2008/layout/VerticalCurvedList"/>
    <dgm:cxn modelId="{A81AD289-A664-43FA-AA1E-66C27894E020}" type="presParOf" srcId="{5625AB8B-3B25-4154-AFBC-72937201EF20}" destId="{D6BB0CF7-08CB-4699-BDB0-3F79FC0B754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A060B8F-F94A-4147-AC4A-F925FD527697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D1535DB-1D58-412A-8C8A-1DEF650FB0C9}">
      <dgm:prSet phldrT="[Текст]" custT="1"/>
      <dgm:spPr/>
      <dgm:t>
        <a:bodyPr/>
        <a:lstStyle/>
        <a:p>
          <a:r>
            <a:rPr lang="ru-RU" sz="1300" dirty="0" smtClean="0"/>
            <a:t>Докторская диссертация – Яворский Дмитрий </a:t>
          </a:r>
          <a:r>
            <a:rPr lang="ru-RU" sz="1300" dirty="0" err="1" smtClean="0"/>
            <a:t>Ромуальдович</a:t>
          </a:r>
          <a:r>
            <a:rPr lang="ru-RU" sz="1300" dirty="0" smtClean="0"/>
            <a:t> (09.00.13 – Философская антропология, философия культуры) на тему</a:t>
          </a:r>
        </a:p>
        <a:p>
          <a:r>
            <a:rPr lang="ru-RU" sz="1300" dirty="0" smtClean="0"/>
            <a:t>«Социокультурные импликации понятия «природа» в европейской философии»</a:t>
          </a:r>
          <a:endParaRPr lang="ru-RU" sz="1300" dirty="0"/>
        </a:p>
      </dgm:t>
    </dgm:pt>
    <dgm:pt modelId="{7AA7C1C3-2111-48A9-969A-10E590909149}" type="parTrans" cxnId="{AA196270-2F65-4490-AB3F-D92AD82F6C59}">
      <dgm:prSet/>
      <dgm:spPr/>
      <dgm:t>
        <a:bodyPr/>
        <a:lstStyle/>
        <a:p>
          <a:endParaRPr lang="ru-RU"/>
        </a:p>
      </dgm:t>
    </dgm:pt>
    <dgm:pt modelId="{4485E2DF-9509-4146-8104-16B36C8906F0}" type="sibTrans" cxnId="{AA196270-2F65-4490-AB3F-D92AD82F6C59}">
      <dgm:prSet/>
      <dgm:spPr/>
      <dgm:t>
        <a:bodyPr/>
        <a:lstStyle/>
        <a:p>
          <a:endParaRPr lang="ru-RU"/>
        </a:p>
      </dgm:t>
    </dgm:pt>
    <dgm:pt modelId="{7893D888-6314-494A-9A89-9072F263E027}">
      <dgm:prSet phldrT="[Текст]" custT="1"/>
      <dgm:spPr/>
      <dgm:t>
        <a:bodyPr/>
        <a:lstStyle/>
        <a:p>
          <a:r>
            <a:rPr lang="ru-RU" sz="1300" dirty="0" smtClean="0"/>
            <a:t>Кандидатская диссертация - Сергачева Ольга  Александровна (12.00.03 - Гражданское право; предпринимательское право; семейное право; международное   частное право ) на тему</a:t>
          </a:r>
        </a:p>
        <a:p>
          <a:r>
            <a:rPr lang="ru-RU" sz="1300" dirty="0" smtClean="0"/>
            <a:t>«Европейский опыт гражданско-правового регулирования размещения заказов для государственных и муниципальных нужд (на примере Итальянской Республики)»</a:t>
          </a:r>
          <a:endParaRPr lang="ru-RU" sz="1300" dirty="0"/>
        </a:p>
      </dgm:t>
    </dgm:pt>
    <dgm:pt modelId="{DDDF81C1-B86F-4E01-8142-CAA1802AC004}" type="parTrans" cxnId="{E61CCAC6-28FD-4E4E-833B-6BF59DBB5E23}">
      <dgm:prSet/>
      <dgm:spPr/>
      <dgm:t>
        <a:bodyPr/>
        <a:lstStyle/>
        <a:p>
          <a:endParaRPr lang="ru-RU"/>
        </a:p>
      </dgm:t>
    </dgm:pt>
    <dgm:pt modelId="{58DC483B-BD10-4727-A27D-0282D1878F6B}" type="sibTrans" cxnId="{E61CCAC6-28FD-4E4E-833B-6BF59DBB5E23}">
      <dgm:prSet/>
      <dgm:spPr/>
      <dgm:t>
        <a:bodyPr/>
        <a:lstStyle/>
        <a:p>
          <a:endParaRPr lang="ru-RU"/>
        </a:p>
      </dgm:t>
    </dgm:pt>
    <dgm:pt modelId="{5F89315D-8FDC-4820-92EA-3909D8EDC3B4}" type="pres">
      <dgm:prSet presAssocID="{5A060B8F-F94A-4147-AC4A-F925FD52769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D3166E21-4266-459F-A1D4-26632DD15B69}" type="pres">
      <dgm:prSet presAssocID="{5A060B8F-F94A-4147-AC4A-F925FD527697}" presName="Name1" presStyleCnt="0"/>
      <dgm:spPr/>
    </dgm:pt>
    <dgm:pt modelId="{9DAE69EA-8097-42DF-90D1-E729FE3FD73A}" type="pres">
      <dgm:prSet presAssocID="{5A060B8F-F94A-4147-AC4A-F925FD527697}" presName="cycle" presStyleCnt="0"/>
      <dgm:spPr/>
    </dgm:pt>
    <dgm:pt modelId="{66B1EABC-5631-4577-A90A-1A1952AE18B8}" type="pres">
      <dgm:prSet presAssocID="{5A060B8F-F94A-4147-AC4A-F925FD527697}" presName="srcNode" presStyleLbl="node1" presStyleIdx="0" presStyleCnt="2"/>
      <dgm:spPr/>
    </dgm:pt>
    <dgm:pt modelId="{C5729669-EDDB-4D01-94CC-DBEE71CC5C6F}" type="pres">
      <dgm:prSet presAssocID="{5A060B8F-F94A-4147-AC4A-F925FD527697}" presName="conn" presStyleLbl="parChTrans1D2" presStyleIdx="0" presStyleCnt="1"/>
      <dgm:spPr/>
      <dgm:t>
        <a:bodyPr/>
        <a:lstStyle/>
        <a:p>
          <a:endParaRPr lang="ru-RU"/>
        </a:p>
      </dgm:t>
    </dgm:pt>
    <dgm:pt modelId="{BA006DBE-E125-4C8F-9DC1-B10E9634E970}" type="pres">
      <dgm:prSet presAssocID="{5A060B8F-F94A-4147-AC4A-F925FD527697}" presName="extraNode" presStyleLbl="node1" presStyleIdx="0" presStyleCnt="2"/>
      <dgm:spPr/>
    </dgm:pt>
    <dgm:pt modelId="{C84AAD3C-9F7C-41DA-89D6-1F13D4A08784}" type="pres">
      <dgm:prSet presAssocID="{5A060B8F-F94A-4147-AC4A-F925FD527697}" presName="dstNode" presStyleLbl="node1" presStyleIdx="0" presStyleCnt="2"/>
      <dgm:spPr/>
    </dgm:pt>
    <dgm:pt modelId="{9B0B545C-24A3-4E4A-AE07-240691568BC6}" type="pres">
      <dgm:prSet presAssocID="{7D1535DB-1D58-412A-8C8A-1DEF650FB0C9}" presName="text_1" presStyleLbl="node1" presStyleIdx="0" presStyleCnt="2" custLinFactNeighborX="-418" custLinFactNeighborY="-19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7E8094-54ED-45DB-9CD9-950BA621C622}" type="pres">
      <dgm:prSet presAssocID="{7D1535DB-1D58-412A-8C8A-1DEF650FB0C9}" presName="accent_1" presStyleCnt="0"/>
      <dgm:spPr/>
    </dgm:pt>
    <dgm:pt modelId="{70A9B3C1-0746-4DD0-8606-CD173907F48B}" type="pres">
      <dgm:prSet presAssocID="{7D1535DB-1D58-412A-8C8A-1DEF650FB0C9}" presName="accentRepeatNode" presStyleLbl="solidFgAcc1" presStyleIdx="0" presStyleCnt="2"/>
      <dgm:spPr/>
    </dgm:pt>
    <dgm:pt modelId="{78EDF8D1-21C1-4075-81D2-DC03CC38B27D}" type="pres">
      <dgm:prSet presAssocID="{7893D888-6314-494A-9A89-9072F263E027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155F10-871F-46EF-A259-7C5D11DD45A3}" type="pres">
      <dgm:prSet presAssocID="{7893D888-6314-494A-9A89-9072F263E027}" presName="accent_2" presStyleCnt="0"/>
      <dgm:spPr/>
    </dgm:pt>
    <dgm:pt modelId="{98346AE3-1CE5-406D-9FC8-A52EA3162026}" type="pres">
      <dgm:prSet presAssocID="{7893D888-6314-494A-9A89-9072F263E027}" presName="accentRepeatNode" presStyleLbl="solidFgAcc1" presStyleIdx="1" presStyleCnt="2"/>
      <dgm:spPr/>
    </dgm:pt>
  </dgm:ptLst>
  <dgm:cxnLst>
    <dgm:cxn modelId="{49D1B676-7EFE-4C5E-9900-0E66AD6F58A1}" type="presOf" srcId="{7D1535DB-1D58-412A-8C8A-1DEF650FB0C9}" destId="{9B0B545C-24A3-4E4A-AE07-240691568BC6}" srcOrd="0" destOrd="0" presId="urn:microsoft.com/office/officeart/2008/layout/VerticalCurvedList"/>
    <dgm:cxn modelId="{C21AE297-D655-450C-ABE6-22D6B536D0CB}" type="presOf" srcId="{5A060B8F-F94A-4147-AC4A-F925FD527697}" destId="{5F89315D-8FDC-4820-92EA-3909D8EDC3B4}" srcOrd="0" destOrd="0" presId="urn:microsoft.com/office/officeart/2008/layout/VerticalCurvedList"/>
    <dgm:cxn modelId="{723B8FFF-E76F-404D-A367-B209ECA1E6E3}" type="presOf" srcId="{4485E2DF-9509-4146-8104-16B36C8906F0}" destId="{C5729669-EDDB-4D01-94CC-DBEE71CC5C6F}" srcOrd="0" destOrd="0" presId="urn:microsoft.com/office/officeart/2008/layout/VerticalCurvedList"/>
    <dgm:cxn modelId="{17BCBA35-5FD8-4545-8A7E-01277F5784E5}" type="presOf" srcId="{7893D888-6314-494A-9A89-9072F263E027}" destId="{78EDF8D1-21C1-4075-81D2-DC03CC38B27D}" srcOrd="0" destOrd="0" presId="urn:microsoft.com/office/officeart/2008/layout/VerticalCurvedList"/>
    <dgm:cxn modelId="{AA196270-2F65-4490-AB3F-D92AD82F6C59}" srcId="{5A060B8F-F94A-4147-AC4A-F925FD527697}" destId="{7D1535DB-1D58-412A-8C8A-1DEF650FB0C9}" srcOrd="0" destOrd="0" parTransId="{7AA7C1C3-2111-48A9-969A-10E590909149}" sibTransId="{4485E2DF-9509-4146-8104-16B36C8906F0}"/>
    <dgm:cxn modelId="{E61CCAC6-28FD-4E4E-833B-6BF59DBB5E23}" srcId="{5A060B8F-F94A-4147-AC4A-F925FD527697}" destId="{7893D888-6314-494A-9A89-9072F263E027}" srcOrd="1" destOrd="0" parTransId="{DDDF81C1-B86F-4E01-8142-CAA1802AC004}" sibTransId="{58DC483B-BD10-4727-A27D-0282D1878F6B}"/>
    <dgm:cxn modelId="{345F6515-8385-4AB6-8A74-5FA87555290C}" type="presParOf" srcId="{5F89315D-8FDC-4820-92EA-3909D8EDC3B4}" destId="{D3166E21-4266-459F-A1D4-26632DD15B69}" srcOrd="0" destOrd="0" presId="urn:microsoft.com/office/officeart/2008/layout/VerticalCurvedList"/>
    <dgm:cxn modelId="{44D4F56B-DE4D-4F9C-9AA9-7EE50531D869}" type="presParOf" srcId="{D3166E21-4266-459F-A1D4-26632DD15B69}" destId="{9DAE69EA-8097-42DF-90D1-E729FE3FD73A}" srcOrd="0" destOrd="0" presId="urn:microsoft.com/office/officeart/2008/layout/VerticalCurvedList"/>
    <dgm:cxn modelId="{B21CE4EB-E8AF-4375-994C-0195ADB2A39B}" type="presParOf" srcId="{9DAE69EA-8097-42DF-90D1-E729FE3FD73A}" destId="{66B1EABC-5631-4577-A90A-1A1952AE18B8}" srcOrd="0" destOrd="0" presId="urn:microsoft.com/office/officeart/2008/layout/VerticalCurvedList"/>
    <dgm:cxn modelId="{AD672777-6D7D-47C5-8117-FD08A8B5E1ED}" type="presParOf" srcId="{9DAE69EA-8097-42DF-90D1-E729FE3FD73A}" destId="{C5729669-EDDB-4D01-94CC-DBEE71CC5C6F}" srcOrd="1" destOrd="0" presId="urn:microsoft.com/office/officeart/2008/layout/VerticalCurvedList"/>
    <dgm:cxn modelId="{8F5D0794-69AB-49C1-BAD7-A64CB5B3EB39}" type="presParOf" srcId="{9DAE69EA-8097-42DF-90D1-E729FE3FD73A}" destId="{BA006DBE-E125-4C8F-9DC1-B10E9634E970}" srcOrd="2" destOrd="0" presId="urn:microsoft.com/office/officeart/2008/layout/VerticalCurvedList"/>
    <dgm:cxn modelId="{3291AEAD-1426-4663-89B9-78D1E4694677}" type="presParOf" srcId="{9DAE69EA-8097-42DF-90D1-E729FE3FD73A}" destId="{C84AAD3C-9F7C-41DA-89D6-1F13D4A08784}" srcOrd="3" destOrd="0" presId="urn:microsoft.com/office/officeart/2008/layout/VerticalCurvedList"/>
    <dgm:cxn modelId="{3B25F952-E8B5-40CA-863F-6976C4B57D2C}" type="presParOf" srcId="{D3166E21-4266-459F-A1D4-26632DD15B69}" destId="{9B0B545C-24A3-4E4A-AE07-240691568BC6}" srcOrd="1" destOrd="0" presId="urn:microsoft.com/office/officeart/2008/layout/VerticalCurvedList"/>
    <dgm:cxn modelId="{03DFEDA5-9A52-4F54-AD84-E85A1296596D}" type="presParOf" srcId="{D3166E21-4266-459F-A1D4-26632DD15B69}" destId="{BB7E8094-54ED-45DB-9CD9-950BA621C622}" srcOrd="2" destOrd="0" presId="urn:microsoft.com/office/officeart/2008/layout/VerticalCurvedList"/>
    <dgm:cxn modelId="{6A1D33D5-2E1E-49C7-A365-A612AEA7525B}" type="presParOf" srcId="{BB7E8094-54ED-45DB-9CD9-950BA621C622}" destId="{70A9B3C1-0746-4DD0-8606-CD173907F48B}" srcOrd="0" destOrd="0" presId="urn:microsoft.com/office/officeart/2008/layout/VerticalCurvedList"/>
    <dgm:cxn modelId="{40586595-5A7A-403C-9457-9889ACAB032D}" type="presParOf" srcId="{D3166E21-4266-459F-A1D4-26632DD15B69}" destId="{78EDF8D1-21C1-4075-81D2-DC03CC38B27D}" srcOrd="3" destOrd="0" presId="urn:microsoft.com/office/officeart/2008/layout/VerticalCurvedList"/>
    <dgm:cxn modelId="{C939C988-20C2-4350-AB2F-5858B623EF40}" type="presParOf" srcId="{D3166E21-4266-459F-A1D4-26632DD15B69}" destId="{06155F10-871F-46EF-A259-7C5D11DD45A3}" srcOrd="4" destOrd="0" presId="urn:microsoft.com/office/officeart/2008/layout/VerticalCurvedList"/>
    <dgm:cxn modelId="{34745272-352C-42A6-9125-945E468B289D}" type="presParOf" srcId="{06155F10-871F-46EF-A259-7C5D11DD45A3}" destId="{98346AE3-1CE5-406D-9FC8-A52EA316202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A654BA7-DB36-4B5A-B37A-D08D08EABF57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4C0C518-6051-47F2-AAE1-58411E511913}">
      <dgm:prSet phldrT="[Текст]"/>
      <dgm:spPr/>
      <dgm:t>
        <a:bodyPr/>
        <a:lstStyle/>
        <a:p>
          <a:r>
            <a:rPr lang="ru-RU" dirty="0" smtClean="0"/>
            <a:t>В Филиале организовано и функционирует  </a:t>
          </a:r>
          <a:r>
            <a:rPr lang="ru-RU" b="1" u="sng" dirty="0" smtClean="0"/>
            <a:t>23</a:t>
          </a:r>
          <a:r>
            <a:rPr lang="ru-RU" dirty="0" smtClean="0"/>
            <a:t> научных </a:t>
          </a:r>
          <a:r>
            <a:rPr lang="ru-RU" b="1" u="sng" dirty="0" smtClean="0"/>
            <a:t>кружка</a:t>
          </a:r>
          <a:r>
            <a:rPr lang="ru-RU" dirty="0" smtClean="0"/>
            <a:t> , из них:</a:t>
          </a:r>
          <a:endParaRPr lang="ru-RU" dirty="0"/>
        </a:p>
      </dgm:t>
    </dgm:pt>
    <dgm:pt modelId="{ECCCB3F8-3FC6-48D6-9789-8AE89B4A22F4}" type="parTrans" cxnId="{3CE131F8-6A3B-4015-93AE-3464AACA10ED}">
      <dgm:prSet/>
      <dgm:spPr/>
      <dgm:t>
        <a:bodyPr/>
        <a:lstStyle/>
        <a:p>
          <a:endParaRPr lang="ru-RU"/>
        </a:p>
      </dgm:t>
    </dgm:pt>
    <dgm:pt modelId="{25CD31AE-2D89-4A70-ACC3-F3E8988166B1}" type="sibTrans" cxnId="{3CE131F8-6A3B-4015-93AE-3464AACA10ED}">
      <dgm:prSet/>
      <dgm:spPr/>
      <dgm:t>
        <a:bodyPr/>
        <a:lstStyle/>
        <a:p>
          <a:endParaRPr lang="ru-RU"/>
        </a:p>
      </dgm:t>
    </dgm:pt>
    <dgm:pt modelId="{25711F59-9C61-461C-AA07-50AD6EECEB50}">
      <dgm:prSet phldrT="[Текст]"/>
      <dgm:spPr/>
      <dgm:t>
        <a:bodyPr/>
        <a:lstStyle/>
        <a:p>
          <a:r>
            <a:rPr lang="ru-RU" dirty="0" smtClean="0"/>
            <a:t>на факультете ГМУ - 8</a:t>
          </a:r>
          <a:endParaRPr lang="ru-RU" dirty="0"/>
        </a:p>
      </dgm:t>
    </dgm:pt>
    <dgm:pt modelId="{75CCC972-17BA-4554-ADEC-BAE9B1555BDA}" type="parTrans" cxnId="{CD0C6255-6252-4488-82D6-C8CB70E90603}">
      <dgm:prSet/>
      <dgm:spPr/>
      <dgm:t>
        <a:bodyPr/>
        <a:lstStyle/>
        <a:p>
          <a:endParaRPr lang="ru-RU"/>
        </a:p>
      </dgm:t>
    </dgm:pt>
    <dgm:pt modelId="{49FF2221-59BE-4123-81A1-664DECDCDD40}" type="sibTrans" cxnId="{CD0C6255-6252-4488-82D6-C8CB70E90603}">
      <dgm:prSet/>
      <dgm:spPr/>
      <dgm:t>
        <a:bodyPr/>
        <a:lstStyle/>
        <a:p>
          <a:endParaRPr lang="ru-RU"/>
        </a:p>
      </dgm:t>
    </dgm:pt>
    <dgm:pt modelId="{F6A5E211-FDE7-4D4E-AE40-DEB7A72D3BC6}">
      <dgm:prSet phldrT="[Текст]"/>
      <dgm:spPr/>
      <dgm:t>
        <a:bodyPr/>
        <a:lstStyle/>
        <a:p>
          <a:r>
            <a:rPr lang="ru-RU" dirty="0" smtClean="0"/>
            <a:t>на юридическом факультете – 7</a:t>
          </a:r>
        </a:p>
      </dgm:t>
    </dgm:pt>
    <dgm:pt modelId="{395EF470-5C38-4885-9A83-38AAE72E5A6A}" type="parTrans" cxnId="{879A46A8-B5D2-400D-85C0-B6A2B1942256}">
      <dgm:prSet/>
      <dgm:spPr/>
      <dgm:t>
        <a:bodyPr/>
        <a:lstStyle/>
        <a:p>
          <a:endParaRPr lang="ru-RU"/>
        </a:p>
      </dgm:t>
    </dgm:pt>
    <dgm:pt modelId="{6A201922-CA1D-4909-8515-2DD6BE85370D}" type="sibTrans" cxnId="{879A46A8-B5D2-400D-85C0-B6A2B1942256}">
      <dgm:prSet/>
      <dgm:spPr/>
      <dgm:t>
        <a:bodyPr/>
        <a:lstStyle/>
        <a:p>
          <a:endParaRPr lang="ru-RU"/>
        </a:p>
      </dgm:t>
    </dgm:pt>
    <dgm:pt modelId="{58523CE4-7848-4B39-8BC2-19FDF0DB0172}">
      <dgm:prSet phldrT="[Текст]"/>
      <dgm:spPr/>
      <dgm:t>
        <a:bodyPr/>
        <a:lstStyle/>
        <a:p>
          <a:r>
            <a:rPr lang="ru-RU" dirty="0" smtClean="0"/>
            <a:t>на экономическом факультете - 8</a:t>
          </a:r>
        </a:p>
      </dgm:t>
    </dgm:pt>
    <dgm:pt modelId="{6E3A348B-AC93-4DAF-9B1D-FBAE3DDA942E}" type="parTrans" cxnId="{4ACC9932-0B63-49E1-9EB8-7195A0C68E6E}">
      <dgm:prSet/>
      <dgm:spPr/>
      <dgm:t>
        <a:bodyPr/>
        <a:lstStyle/>
        <a:p>
          <a:endParaRPr lang="ru-RU"/>
        </a:p>
      </dgm:t>
    </dgm:pt>
    <dgm:pt modelId="{6AFB06BB-227B-42AC-8766-1099FD7B8D0F}" type="sibTrans" cxnId="{4ACC9932-0B63-49E1-9EB8-7195A0C68E6E}">
      <dgm:prSet/>
      <dgm:spPr/>
      <dgm:t>
        <a:bodyPr/>
        <a:lstStyle/>
        <a:p>
          <a:endParaRPr lang="ru-RU"/>
        </a:p>
      </dgm:t>
    </dgm:pt>
    <dgm:pt modelId="{6AF8EA5B-1871-4FA8-BE02-C1457DD121DE}" type="pres">
      <dgm:prSet presAssocID="{7A654BA7-DB36-4B5A-B37A-D08D08EABF5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D978B1DF-6D59-4A54-9E9A-BC52C199D4A8}" type="pres">
      <dgm:prSet presAssocID="{7A654BA7-DB36-4B5A-B37A-D08D08EABF57}" presName="Name1" presStyleCnt="0"/>
      <dgm:spPr/>
    </dgm:pt>
    <dgm:pt modelId="{F864E402-6728-479E-BF7B-3B134DBD2BFC}" type="pres">
      <dgm:prSet presAssocID="{7A654BA7-DB36-4B5A-B37A-D08D08EABF57}" presName="cycle" presStyleCnt="0"/>
      <dgm:spPr/>
    </dgm:pt>
    <dgm:pt modelId="{95E53937-5DA8-46E3-86DE-AFAC18AD8050}" type="pres">
      <dgm:prSet presAssocID="{7A654BA7-DB36-4B5A-B37A-D08D08EABF57}" presName="srcNode" presStyleLbl="node1" presStyleIdx="0" presStyleCnt="4"/>
      <dgm:spPr/>
    </dgm:pt>
    <dgm:pt modelId="{E338C2E9-113A-4760-9B48-AC37026E90A5}" type="pres">
      <dgm:prSet presAssocID="{7A654BA7-DB36-4B5A-B37A-D08D08EABF57}" presName="conn" presStyleLbl="parChTrans1D2" presStyleIdx="0" presStyleCnt="1"/>
      <dgm:spPr/>
      <dgm:t>
        <a:bodyPr/>
        <a:lstStyle/>
        <a:p>
          <a:endParaRPr lang="ru-RU"/>
        </a:p>
      </dgm:t>
    </dgm:pt>
    <dgm:pt modelId="{59A34EED-16FC-4F25-9CAA-B8B02A20D07B}" type="pres">
      <dgm:prSet presAssocID="{7A654BA7-DB36-4B5A-B37A-D08D08EABF57}" presName="extraNode" presStyleLbl="node1" presStyleIdx="0" presStyleCnt="4"/>
      <dgm:spPr/>
    </dgm:pt>
    <dgm:pt modelId="{9AC1F89A-B9E9-44BA-9AA2-29F659EAB3F4}" type="pres">
      <dgm:prSet presAssocID="{7A654BA7-DB36-4B5A-B37A-D08D08EABF57}" presName="dstNode" presStyleLbl="node1" presStyleIdx="0" presStyleCnt="4"/>
      <dgm:spPr/>
    </dgm:pt>
    <dgm:pt modelId="{05A5E1F5-F0EF-4872-8909-EE70AC496DE6}" type="pres">
      <dgm:prSet presAssocID="{74C0C518-6051-47F2-AAE1-58411E511913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3E7273-09E8-4D5A-865E-88CDFFA84C5E}" type="pres">
      <dgm:prSet presAssocID="{74C0C518-6051-47F2-AAE1-58411E511913}" presName="accent_1" presStyleCnt="0"/>
      <dgm:spPr/>
    </dgm:pt>
    <dgm:pt modelId="{2CF13541-9F13-4332-B45F-FBFA3DFCC5C5}" type="pres">
      <dgm:prSet presAssocID="{74C0C518-6051-47F2-AAE1-58411E511913}" presName="accentRepeatNode" presStyleLbl="solidFgAcc1" presStyleIdx="0" presStyleCnt="4"/>
      <dgm:spPr/>
    </dgm:pt>
    <dgm:pt modelId="{262DADA0-83A6-40F8-9682-3DF7BCF3C548}" type="pres">
      <dgm:prSet presAssocID="{25711F59-9C61-461C-AA07-50AD6EECEB50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82AEE8-FC67-4EE4-93F6-9A90E4028346}" type="pres">
      <dgm:prSet presAssocID="{25711F59-9C61-461C-AA07-50AD6EECEB50}" presName="accent_2" presStyleCnt="0"/>
      <dgm:spPr/>
    </dgm:pt>
    <dgm:pt modelId="{3448BFCF-4BF8-4601-A9EB-FA218EEA25C8}" type="pres">
      <dgm:prSet presAssocID="{25711F59-9C61-461C-AA07-50AD6EECEB50}" presName="accentRepeatNode" presStyleLbl="solidFgAcc1" presStyleIdx="1" presStyleCnt="4"/>
      <dgm:spPr/>
    </dgm:pt>
    <dgm:pt modelId="{6F99E514-8E92-4BD9-A1C5-841D778CAB40}" type="pres">
      <dgm:prSet presAssocID="{F6A5E211-FDE7-4D4E-AE40-DEB7A72D3BC6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F00B53-D837-495A-BB2E-1E198347FF92}" type="pres">
      <dgm:prSet presAssocID="{F6A5E211-FDE7-4D4E-AE40-DEB7A72D3BC6}" presName="accent_3" presStyleCnt="0"/>
      <dgm:spPr/>
    </dgm:pt>
    <dgm:pt modelId="{ACA969F2-D6C0-4E6A-9054-98D7C7BD3C32}" type="pres">
      <dgm:prSet presAssocID="{F6A5E211-FDE7-4D4E-AE40-DEB7A72D3BC6}" presName="accentRepeatNode" presStyleLbl="solidFgAcc1" presStyleIdx="2" presStyleCnt="4"/>
      <dgm:spPr/>
    </dgm:pt>
    <dgm:pt modelId="{ED3689D0-337F-449C-8FED-BF662D0EC7F2}" type="pres">
      <dgm:prSet presAssocID="{58523CE4-7848-4B39-8BC2-19FDF0DB0172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7FD7BC-379D-4B05-B20B-C810215D6412}" type="pres">
      <dgm:prSet presAssocID="{58523CE4-7848-4B39-8BC2-19FDF0DB0172}" presName="accent_4" presStyleCnt="0"/>
      <dgm:spPr/>
    </dgm:pt>
    <dgm:pt modelId="{D77FA829-B523-4D1D-988F-063EEC50E6EB}" type="pres">
      <dgm:prSet presAssocID="{58523CE4-7848-4B39-8BC2-19FDF0DB0172}" presName="accentRepeatNode" presStyleLbl="solidFgAcc1" presStyleIdx="3" presStyleCnt="4"/>
      <dgm:spPr/>
    </dgm:pt>
  </dgm:ptLst>
  <dgm:cxnLst>
    <dgm:cxn modelId="{BCE8F35F-180D-4CD3-8A8B-5D4604CD31BB}" type="presOf" srcId="{74C0C518-6051-47F2-AAE1-58411E511913}" destId="{05A5E1F5-F0EF-4872-8909-EE70AC496DE6}" srcOrd="0" destOrd="0" presId="urn:microsoft.com/office/officeart/2008/layout/VerticalCurvedList"/>
    <dgm:cxn modelId="{7636136E-FADF-46A7-8C72-5D7E2C84FF14}" type="presOf" srcId="{7A654BA7-DB36-4B5A-B37A-D08D08EABF57}" destId="{6AF8EA5B-1871-4FA8-BE02-C1457DD121DE}" srcOrd="0" destOrd="0" presId="urn:microsoft.com/office/officeart/2008/layout/VerticalCurvedList"/>
    <dgm:cxn modelId="{CD0C6255-6252-4488-82D6-C8CB70E90603}" srcId="{7A654BA7-DB36-4B5A-B37A-D08D08EABF57}" destId="{25711F59-9C61-461C-AA07-50AD6EECEB50}" srcOrd="1" destOrd="0" parTransId="{75CCC972-17BA-4554-ADEC-BAE9B1555BDA}" sibTransId="{49FF2221-59BE-4123-81A1-664DECDCDD40}"/>
    <dgm:cxn modelId="{338ABC70-70D8-4DE2-9C93-96CA1024E371}" type="presOf" srcId="{25CD31AE-2D89-4A70-ACC3-F3E8988166B1}" destId="{E338C2E9-113A-4760-9B48-AC37026E90A5}" srcOrd="0" destOrd="0" presId="urn:microsoft.com/office/officeart/2008/layout/VerticalCurvedList"/>
    <dgm:cxn modelId="{FE14A5FF-91C0-4562-ADF8-BE879F0CBEC7}" type="presOf" srcId="{F6A5E211-FDE7-4D4E-AE40-DEB7A72D3BC6}" destId="{6F99E514-8E92-4BD9-A1C5-841D778CAB40}" srcOrd="0" destOrd="0" presId="urn:microsoft.com/office/officeart/2008/layout/VerticalCurvedList"/>
    <dgm:cxn modelId="{6DC92432-0B7D-4B4A-8A71-876C123B1A24}" type="presOf" srcId="{25711F59-9C61-461C-AA07-50AD6EECEB50}" destId="{262DADA0-83A6-40F8-9682-3DF7BCF3C548}" srcOrd="0" destOrd="0" presId="urn:microsoft.com/office/officeart/2008/layout/VerticalCurvedList"/>
    <dgm:cxn modelId="{7FC8F163-09D6-4BFC-AF3F-311AABD4633E}" type="presOf" srcId="{58523CE4-7848-4B39-8BC2-19FDF0DB0172}" destId="{ED3689D0-337F-449C-8FED-BF662D0EC7F2}" srcOrd="0" destOrd="0" presId="urn:microsoft.com/office/officeart/2008/layout/VerticalCurvedList"/>
    <dgm:cxn modelId="{879A46A8-B5D2-400D-85C0-B6A2B1942256}" srcId="{7A654BA7-DB36-4B5A-B37A-D08D08EABF57}" destId="{F6A5E211-FDE7-4D4E-AE40-DEB7A72D3BC6}" srcOrd="2" destOrd="0" parTransId="{395EF470-5C38-4885-9A83-38AAE72E5A6A}" sibTransId="{6A201922-CA1D-4909-8515-2DD6BE85370D}"/>
    <dgm:cxn modelId="{4ACC9932-0B63-49E1-9EB8-7195A0C68E6E}" srcId="{7A654BA7-DB36-4B5A-B37A-D08D08EABF57}" destId="{58523CE4-7848-4B39-8BC2-19FDF0DB0172}" srcOrd="3" destOrd="0" parTransId="{6E3A348B-AC93-4DAF-9B1D-FBAE3DDA942E}" sibTransId="{6AFB06BB-227B-42AC-8766-1099FD7B8D0F}"/>
    <dgm:cxn modelId="{3CE131F8-6A3B-4015-93AE-3464AACA10ED}" srcId="{7A654BA7-DB36-4B5A-B37A-D08D08EABF57}" destId="{74C0C518-6051-47F2-AAE1-58411E511913}" srcOrd="0" destOrd="0" parTransId="{ECCCB3F8-3FC6-48D6-9789-8AE89B4A22F4}" sibTransId="{25CD31AE-2D89-4A70-ACC3-F3E8988166B1}"/>
    <dgm:cxn modelId="{DF5B88FE-5D06-4D8D-8BB1-2756D6891F04}" type="presParOf" srcId="{6AF8EA5B-1871-4FA8-BE02-C1457DD121DE}" destId="{D978B1DF-6D59-4A54-9E9A-BC52C199D4A8}" srcOrd="0" destOrd="0" presId="urn:microsoft.com/office/officeart/2008/layout/VerticalCurvedList"/>
    <dgm:cxn modelId="{E791D691-301E-4324-860B-DED18154BF03}" type="presParOf" srcId="{D978B1DF-6D59-4A54-9E9A-BC52C199D4A8}" destId="{F864E402-6728-479E-BF7B-3B134DBD2BFC}" srcOrd="0" destOrd="0" presId="urn:microsoft.com/office/officeart/2008/layout/VerticalCurvedList"/>
    <dgm:cxn modelId="{1DCC593F-8670-4943-A29A-047242A52D23}" type="presParOf" srcId="{F864E402-6728-479E-BF7B-3B134DBD2BFC}" destId="{95E53937-5DA8-46E3-86DE-AFAC18AD8050}" srcOrd="0" destOrd="0" presId="urn:microsoft.com/office/officeart/2008/layout/VerticalCurvedList"/>
    <dgm:cxn modelId="{2784C38A-1293-4281-9AC8-47334939888A}" type="presParOf" srcId="{F864E402-6728-479E-BF7B-3B134DBD2BFC}" destId="{E338C2E9-113A-4760-9B48-AC37026E90A5}" srcOrd="1" destOrd="0" presId="urn:microsoft.com/office/officeart/2008/layout/VerticalCurvedList"/>
    <dgm:cxn modelId="{019EE956-0EEE-4676-8AF7-AD9DD3AC06E9}" type="presParOf" srcId="{F864E402-6728-479E-BF7B-3B134DBD2BFC}" destId="{59A34EED-16FC-4F25-9CAA-B8B02A20D07B}" srcOrd="2" destOrd="0" presId="urn:microsoft.com/office/officeart/2008/layout/VerticalCurvedList"/>
    <dgm:cxn modelId="{31FC0117-CA74-49EA-813D-77C962CAB17A}" type="presParOf" srcId="{F864E402-6728-479E-BF7B-3B134DBD2BFC}" destId="{9AC1F89A-B9E9-44BA-9AA2-29F659EAB3F4}" srcOrd="3" destOrd="0" presId="urn:microsoft.com/office/officeart/2008/layout/VerticalCurvedList"/>
    <dgm:cxn modelId="{092E27DF-41AF-462C-BD56-3ACD09C5A7BC}" type="presParOf" srcId="{D978B1DF-6D59-4A54-9E9A-BC52C199D4A8}" destId="{05A5E1F5-F0EF-4872-8909-EE70AC496DE6}" srcOrd="1" destOrd="0" presId="urn:microsoft.com/office/officeart/2008/layout/VerticalCurvedList"/>
    <dgm:cxn modelId="{0FA6291F-B7EE-4054-9DD3-33B2F3CB3773}" type="presParOf" srcId="{D978B1DF-6D59-4A54-9E9A-BC52C199D4A8}" destId="{F63E7273-09E8-4D5A-865E-88CDFFA84C5E}" srcOrd="2" destOrd="0" presId="urn:microsoft.com/office/officeart/2008/layout/VerticalCurvedList"/>
    <dgm:cxn modelId="{545D2EC7-B210-4E76-AD5E-E05196BAA7F4}" type="presParOf" srcId="{F63E7273-09E8-4D5A-865E-88CDFFA84C5E}" destId="{2CF13541-9F13-4332-B45F-FBFA3DFCC5C5}" srcOrd="0" destOrd="0" presId="urn:microsoft.com/office/officeart/2008/layout/VerticalCurvedList"/>
    <dgm:cxn modelId="{A77ECD02-4A6D-4F35-863C-303AF231B879}" type="presParOf" srcId="{D978B1DF-6D59-4A54-9E9A-BC52C199D4A8}" destId="{262DADA0-83A6-40F8-9682-3DF7BCF3C548}" srcOrd="3" destOrd="0" presId="urn:microsoft.com/office/officeart/2008/layout/VerticalCurvedList"/>
    <dgm:cxn modelId="{3A4C8D1B-DB69-4785-8476-A643A80F5BFC}" type="presParOf" srcId="{D978B1DF-6D59-4A54-9E9A-BC52C199D4A8}" destId="{8F82AEE8-FC67-4EE4-93F6-9A90E4028346}" srcOrd="4" destOrd="0" presId="urn:microsoft.com/office/officeart/2008/layout/VerticalCurvedList"/>
    <dgm:cxn modelId="{8406DAEF-B76E-47C9-96A0-FBCCC7E9DF9F}" type="presParOf" srcId="{8F82AEE8-FC67-4EE4-93F6-9A90E4028346}" destId="{3448BFCF-4BF8-4601-A9EB-FA218EEA25C8}" srcOrd="0" destOrd="0" presId="urn:microsoft.com/office/officeart/2008/layout/VerticalCurvedList"/>
    <dgm:cxn modelId="{44F18E77-86AD-4C6D-A9F3-155EFD70E881}" type="presParOf" srcId="{D978B1DF-6D59-4A54-9E9A-BC52C199D4A8}" destId="{6F99E514-8E92-4BD9-A1C5-841D778CAB40}" srcOrd="5" destOrd="0" presId="urn:microsoft.com/office/officeart/2008/layout/VerticalCurvedList"/>
    <dgm:cxn modelId="{EC4DE1C7-70B5-47C3-8F73-5EA7419419CE}" type="presParOf" srcId="{D978B1DF-6D59-4A54-9E9A-BC52C199D4A8}" destId="{6AF00B53-D837-495A-BB2E-1E198347FF92}" srcOrd="6" destOrd="0" presId="urn:microsoft.com/office/officeart/2008/layout/VerticalCurvedList"/>
    <dgm:cxn modelId="{5E13818D-2635-4256-90C3-B37EC264D8AA}" type="presParOf" srcId="{6AF00B53-D837-495A-BB2E-1E198347FF92}" destId="{ACA969F2-D6C0-4E6A-9054-98D7C7BD3C32}" srcOrd="0" destOrd="0" presId="urn:microsoft.com/office/officeart/2008/layout/VerticalCurvedList"/>
    <dgm:cxn modelId="{6C7BE4AE-933F-4464-A64E-9A650B42D62E}" type="presParOf" srcId="{D978B1DF-6D59-4A54-9E9A-BC52C199D4A8}" destId="{ED3689D0-337F-449C-8FED-BF662D0EC7F2}" srcOrd="7" destOrd="0" presId="urn:microsoft.com/office/officeart/2008/layout/VerticalCurvedList"/>
    <dgm:cxn modelId="{8438E043-F566-49AE-BFEA-51E526316751}" type="presParOf" srcId="{D978B1DF-6D59-4A54-9E9A-BC52C199D4A8}" destId="{E07FD7BC-379D-4B05-B20B-C810215D6412}" srcOrd="8" destOrd="0" presId="urn:microsoft.com/office/officeart/2008/layout/VerticalCurvedList"/>
    <dgm:cxn modelId="{5BD2AE87-8541-4666-9A69-AF52EC0E4BCD}" type="presParOf" srcId="{E07FD7BC-379D-4B05-B20B-C810215D6412}" destId="{D77FA829-B523-4D1D-988F-063EEC50E6E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FE2454D-38A8-47E4-B476-FFDEC76BEDA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CD48CD2-C125-491F-BD20-8E0D0B7AFF6E}">
      <dgm:prSet phldrT="[Текст]"/>
      <dgm:spPr/>
      <dgm:t>
        <a:bodyPr/>
        <a:lstStyle/>
        <a:p>
          <a:r>
            <a:rPr lang="ru-RU" dirty="0" smtClean="0"/>
            <a:t>Студенты приняли участие более чем в </a:t>
          </a:r>
          <a:r>
            <a:rPr lang="ru-RU" b="1" u="sng" dirty="0" smtClean="0"/>
            <a:t>32</a:t>
          </a:r>
          <a:r>
            <a:rPr lang="ru-RU" dirty="0" smtClean="0"/>
            <a:t> научных мероприятиях</a:t>
          </a:r>
          <a:endParaRPr lang="ru-RU" dirty="0"/>
        </a:p>
      </dgm:t>
    </dgm:pt>
    <dgm:pt modelId="{6CBD3106-F31C-4EE4-8160-10BEA832B322}" type="parTrans" cxnId="{2106E3C7-90D2-49E9-9C6E-03BB428C7285}">
      <dgm:prSet/>
      <dgm:spPr/>
      <dgm:t>
        <a:bodyPr/>
        <a:lstStyle/>
        <a:p>
          <a:endParaRPr lang="ru-RU"/>
        </a:p>
      </dgm:t>
    </dgm:pt>
    <dgm:pt modelId="{C19A83D9-1018-4215-8BC0-6F625FF55A0B}" type="sibTrans" cxnId="{2106E3C7-90D2-49E9-9C6E-03BB428C7285}">
      <dgm:prSet/>
      <dgm:spPr/>
      <dgm:t>
        <a:bodyPr/>
        <a:lstStyle/>
        <a:p>
          <a:endParaRPr lang="ru-RU"/>
        </a:p>
      </dgm:t>
    </dgm:pt>
    <dgm:pt modelId="{72C37C3F-1C6B-48AD-97FB-EC22AF94244B}">
      <dgm:prSet phldrT="[Текст]"/>
      <dgm:spPr/>
      <dgm:t>
        <a:bodyPr/>
        <a:lstStyle/>
        <a:p>
          <a:r>
            <a:rPr lang="ru-RU" dirty="0" smtClean="0"/>
            <a:t>Занято призовых мест </a:t>
          </a:r>
          <a:r>
            <a:rPr lang="ru-RU" b="1" u="sng" dirty="0" smtClean="0"/>
            <a:t>67 </a:t>
          </a:r>
          <a:endParaRPr lang="ru-RU" dirty="0"/>
        </a:p>
      </dgm:t>
    </dgm:pt>
    <dgm:pt modelId="{8798B4B1-06E7-4816-808B-0861A9D161F6}" type="parTrans" cxnId="{C99F5CCA-0D54-4A9A-A4E8-303CD99D0B57}">
      <dgm:prSet/>
      <dgm:spPr/>
      <dgm:t>
        <a:bodyPr/>
        <a:lstStyle/>
        <a:p>
          <a:endParaRPr lang="ru-RU"/>
        </a:p>
      </dgm:t>
    </dgm:pt>
    <dgm:pt modelId="{6446A305-8138-44B0-A36B-316A7DECA4A1}" type="sibTrans" cxnId="{C99F5CCA-0D54-4A9A-A4E8-303CD99D0B57}">
      <dgm:prSet/>
      <dgm:spPr/>
      <dgm:t>
        <a:bodyPr/>
        <a:lstStyle/>
        <a:p>
          <a:endParaRPr lang="ru-RU"/>
        </a:p>
      </dgm:t>
    </dgm:pt>
    <dgm:pt modelId="{B67C8467-6C99-4BF1-A44F-6C47B26D3198}">
      <dgm:prSet/>
      <dgm:spPr/>
      <dgm:t>
        <a:bodyPr/>
        <a:lstStyle/>
        <a:p>
          <a:r>
            <a:rPr lang="ru-RU" dirty="0" smtClean="0"/>
            <a:t>Общее количество студентов филиала, активно участвующих в НИР, </a:t>
          </a:r>
        </a:p>
        <a:p>
          <a:r>
            <a:rPr lang="ru-RU" dirty="0" smtClean="0"/>
            <a:t>составляет </a:t>
          </a:r>
          <a:r>
            <a:rPr lang="ru-RU" b="1" u="sng" dirty="0" smtClean="0"/>
            <a:t>__370_ </a:t>
          </a:r>
          <a:r>
            <a:rPr lang="ru-RU" dirty="0" smtClean="0"/>
            <a:t> человек</a:t>
          </a:r>
          <a:endParaRPr lang="ru-RU" dirty="0"/>
        </a:p>
      </dgm:t>
    </dgm:pt>
    <dgm:pt modelId="{4F483157-A133-44EA-9011-3446922EADE9}" type="parTrans" cxnId="{37F8ED35-3D14-41E0-BBB9-0E276F1F0C5D}">
      <dgm:prSet/>
      <dgm:spPr/>
      <dgm:t>
        <a:bodyPr/>
        <a:lstStyle/>
        <a:p>
          <a:endParaRPr lang="ru-RU"/>
        </a:p>
      </dgm:t>
    </dgm:pt>
    <dgm:pt modelId="{391EB48A-47A5-4093-9420-A7B8F1E9E12B}" type="sibTrans" cxnId="{37F8ED35-3D14-41E0-BBB9-0E276F1F0C5D}">
      <dgm:prSet/>
      <dgm:spPr/>
      <dgm:t>
        <a:bodyPr/>
        <a:lstStyle/>
        <a:p>
          <a:endParaRPr lang="ru-RU"/>
        </a:p>
      </dgm:t>
    </dgm:pt>
    <dgm:pt modelId="{44558099-EE4C-429E-A076-55D34455E952}">
      <dgm:prSet/>
      <dgm:spPr/>
      <dgm:t>
        <a:bodyPr/>
        <a:lstStyle/>
        <a:p>
          <a:r>
            <a:rPr lang="ru-RU" b="1" u="sng" dirty="0" smtClean="0"/>
            <a:t>158 </a:t>
          </a:r>
          <a:r>
            <a:rPr lang="ru-RU" dirty="0" smtClean="0"/>
            <a:t>студентов имеют публикации в сборниках научных работ</a:t>
          </a:r>
          <a:endParaRPr lang="ru-RU" dirty="0"/>
        </a:p>
      </dgm:t>
    </dgm:pt>
    <dgm:pt modelId="{E2B14C1F-F333-42EB-9876-D3B9CC7D0B2F}" type="parTrans" cxnId="{A6950447-1472-4AAD-B995-F0F40C842E8C}">
      <dgm:prSet/>
      <dgm:spPr/>
      <dgm:t>
        <a:bodyPr/>
        <a:lstStyle/>
        <a:p>
          <a:endParaRPr lang="ru-RU"/>
        </a:p>
      </dgm:t>
    </dgm:pt>
    <dgm:pt modelId="{23D7A8DD-A446-420C-97D2-56D94467C396}" type="sibTrans" cxnId="{A6950447-1472-4AAD-B995-F0F40C842E8C}">
      <dgm:prSet/>
      <dgm:spPr/>
      <dgm:t>
        <a:bodyPr/>
        <a:lstStyle/>
        <a:p>
          <a:endParaRPr lang="ru-RU"/>
        </a:p>
      </dgm:t>
    </dgm:pt>
    <dgm:pt modelId="{E9F96BCD-E5E1-4580-A17F-31FD4C0B91CE}">
      <dgm:prSet/>
      <dgm:spPr/>
      <dgm:t>
        <a:bodyPr/>
        <a:lstStyle/>
        <a:p>
          <a:r>
            <a:rPr lang="ru-RU" dirty="0" smtClean="0"/>
            <a:t>в </a:t>
          </a:r>
          <a:r>
            <a:rPr lang="ru-RU" dirty="0" err="1" smtClean="0"/>
            <a:t>т.ч</a:t>
          </a:r>
          <a:r>
            <a:rPr lang="ru-RU" dirty="0" smtClean="0"/>
            <a:t>. без соавторов (преподавателей академии) </a:t>
          </a:r>
          <a:r>
            <a:rPr lang="ru-RU" b="1" u="sng" dirty="0" smtClean="0"/>
            <a:t>138</a:t>
          </a:r>
          <a:endParaRPr lang="ru-RU" dirty="0"/>
        </a:p>
      </dgm:t>
    </dgm:pt>
    <dgm:pt modelId="{5ECE5118-6E86-4E30-8A86-2F3B57FB1066}" type="parTrans" cxnId="{8C0B7121-FF9B-4934-A4B1-542A53AFDD73}">
      <dgm:prSet/>
      <dgm:spPr/>
      <dgm:t>
        <a:bodyPr/>
        <a:lstStyle/>
        <a:p>
          <a:endParaRPr lang="ru-RU"/>
        </a:p>
      </dgm:t>
    </dgm:pt>
    <dgm:pt modelId="{2B7C87F7-CC04-4589-8D60-36FBEB14A2D9}" type="sibTrans" cxnId="{8C0B7121-FF9B-4934-A4B1-542A53AFDD73}">
      <dgm:prSet/>
      <dgm:spPr/>
      <dgm:t>
        <a:bodyPr/>
        <a:lstStyle/>
        <a:p>
          <a:endParaRPr lang="ru-RU"/>
        </a:p>
      </dgm:t>
    </dgm:pt>
    <dgm:pt modelId="{A425BBE5-B2F0-4927-98D4-D2900C59B356}" type="pres">
      <dgm:prSet presAssocID="{FFE2454D-38A8-47E4-B476-FFDEC76BEDA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F098496-6469-4650-81D3-A3B701DE746E}" type="pres">
      <dgm:prSet presAssocID="{1CD48CD2-C125-491F-BD20-8E0D0B7AFF6E}" presName="parentLin" presStyleCnt="0"/>
      <dgm:spPr/>
    </dgm:pt>
    <dgm:pt modelId="{DE65122A-A0C9-4510-8FEE-1FB6765ADAE2}" type="pres">
      <dgm:prSet presAssocID="{1CD48CD2-C125-491F-BD20-8E0D0B7AFF6E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F0E27F20-3EA9-4E96-A7C8-F1595BA9EF9F}" type="pres">
      <dgm:prSet presAssocID="{1CD48CD2-C125-491F-BD20-8E0D0B7AFF6E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F71B46-C25A-4BEB-8C17-71DDB49064DC}" type="pres">
      <dgm:prSet presAssocID="{1CD48CD2-C125-491F-BD20-8E0D0B7AFF6E}" presName="negativeSpace" presStyleCnt="0"/>
      <dgm:spPr/>
    </dgm:pt>
    <dgm:pt modelId="{E364F9CF-E82B-49AE-BCE1-517E16FDBA75}" type="pres">
      <dgm:prSet presAssocID="{1CD48CD2-C125-491F-BD20-8E0D0B7AFF6E}" presName="childText" presStyleLbl="conFg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A9B183-3F08-48CD-B9ED-95479D4DC920}" type="pres">
      <dgm:prSet presAssocID="{C19A83D9-1018-4215-8BC0-6F625FF55A0B}" presName="spaceBetweenRectangles" presStyleCnt="0"/>
      <dgm:spPr/>
    </dgm:pt>
    <dgm:pt modelId="{CA496E55-26FA-4A8A-8B3D-D9F0D6695296}" type="pres">
      <dgm:prSet presAssocID="{72C37C3F-1C6B-48AD-97FB-EC22AF94244B}" presName="parentLin" presStyleCnt="0"/>
      <dgm:spPr/>
    </dgm:pt>
    <dgm:pt modelId="{7A5FCB5E-84FE-4A77-8930-272E1ED4BBA7}" type="pres">
      <dgm:prSet presAssocID="{72C37C3F-1C6B-48AD-97FB-EC22AF94244B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09F4F0CF-DA33-4124-A710-73AA301DCD06}" type="pres">
      <dgm:prSet presAssocID="{72C37C3F-1C6B-48AD-97FB-EC22AF94244B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439884-DED0-4590-A50E-AB7BEA7E6734}" type="pres">
      <dgm:prSet presAssocID="{72C37C3F-1C6B-48AD-97FB-EC22AF94244B}" presName="negativeSpace" presStyleCnt="0"/>
      <dgm:spPr/>
    </dgm:pt>
    <dgm:pt modelId="{0E794C77-43CB-4DE2-9467-965839228EC3}" type="pres">
      <dgm:prSet presAssocID="{72C37C3F-1C6B-48AD-97FB-EC22AF94244B}" presName="childText" presStyleLbl="conFg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7727FE-F9BA-4CBD-ACDC-DAF8FA28B258}" type="pres">
      <dgm:prSet presAssocID="{6446A305-8138-44B0-A36B-316A7DECA4A1}" presName="spaceBetweenRectangles" presStyleCnt="0"/>
      <dgm:spPr/>
    </dgm:pt>
    <dgm:pt modelId="{6521B5FA-EB63-42C5-BAA6-795B45B623E5}" type="pres">
      <dgm:prSet presAssocID="{B67C8467-6C99-4BF1-A44F-6C47B26D3198}" presName="parentLin" presStyleCnt="0"/>
      <dgm:spPr/>
    </dgm:pt>
    <dgm:pt modelId="{4375B896-BE0C-4C17-9A5B-5CBF586FC671}" type="pres">
      <dgm:prSet presAssocID="{B67C8467-6C99-4BF1-A44F-6C47B26D3198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5C7918D2-4E3D-4A2A-9048-3B32A28FBF13}" type="pres">
      <dgm:prSet presAssocID="{B67C8467-6C99-4BF1-A44F-6C47B26D3198}" presName="parentText" presStyleLbl="node1" presStyleIdx="2" presStyleCnt="5" custScaleX="9948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E7EDA0-D5A4-4BE0-A59E-BEA69FE5C420}" type="pres">
      <dgm:prSet presAssocID="{B67C8467-6C99-4BF1-A44F-6C47B26D3198}" presName="negativeSpace" presStyleCnt="0"/>
      <dgm:spPr/>
    </dgm:pt>
    <dgm:pt modelId="{26A19007-B35C-4AA2-8B43-AA9107CBB01C}" type="pres">
      <dgm:prSet presAssocID="{B67C8467-6C99-4BF1-A44F-6C47B26D3198}" presName="childText" presStyleLbl="conFgAcc1" presStyleIdx="2" presStyleCnt="5">
        <dgm:presLayoutVars>
          <dgm:bulletEnabled val="1"/>
        </dgm:presLayoutVars>
      </dgm:prSet>
      <dgm:spPr/>
    </dgm:pt>
    <dgm:pt modelId="{46C61532-2A09-441D-945D-8FD6AD108147}" type="pres">
      <dgm:prSet presAssocID="{391EB48A-47A5-4093-9420-A7B8F1E9E12B}" presName="spaceBetweenRectangles" presStyleCnt="0"/>
      <dgm:spPr/>
    </dgm:pt>
    <dgm:pt modelId="{7D9972C8-ACB9-4BBE-8683-3A830EDDBAD8}" type="pres">
      <dgm:prSet presAssocID="{44558099-EE4C-429E-A076-55D34455E952}" presName="parentLin" presStyleCnt="0"/>
      <dgm:spPr/>
    </dgm:pt>
    <dgm:pt modelId="{00B54899-3B0B-4D60-B84C-7499553434B3}" type="pres">
      <dgm:prSet presAssocID="{44558099-EE4C-429E-A076-55D34455E952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0699469C-FA7C-44CA-822F-2128CE1FDFA7}" type="pres">
      <dgm:prSet presAssocID="{44558099-EE4C-429E-A076-55D34455E952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C8992A-D5A9-4DD2-BC56-F464BB2D98AA}" type="pres">
      <dgm:prSet presAssocID="{44558099-EE4C-429E-A076-55D34455E952}" presName="negativeSpace" presStyleCnt="0"/>
      <dgm:spPr/>
    </dgm:pt>
    <dgm:pt modelId="{4BC1B2BF-0F6B-4331-BD74-0BEEB701CD6D}" type="pres">
      <dgm:prSet presAssocID="{44558099-EE4C-429E-A076-55D34455E952}" presName="childText" presStyleLbl="conFgAcc1" presStyleIdx="3" presStyleCnt="5">
        <dgm:presLayoutVars>
          <dgm:bulletEnabled val="1"/>
        </dgm:presLayoutVars>
      </dgm:prSet>
      <dgm:spPr/>
    </dgm:pt>
    <dgm:pt modelId="{E66531AC-B950-4D99-A6A9-D8F521B4B002}" type="pres">
      <dgm:prSet presAssocID="{23D7A8DD-A446-420C-97D2-56D94467C396}" presName="spaceBetweenRectangles" presStyleCnt="0"/>
      <dgm:spPr/>
    </dgm:pt>
    <dgm:pt modelId="{163573E8-8D5A-4D29-A47A-1A3D46A4FD24}" type="pres">
      <dgm:prSet presAssocID="{E9F96BCD-E5E1-4580-A17F-31FD4C0B91CE}" presName="parentLin" presStyleCnt="0"/>
      <dgm:spPr/>
    </dgm:pt>
    <dgm:pt modelId="{E896BF50-605E-42A2-A226-AD95F721F76B}" type="pres">
      <dgm:prSet presAssocID="{E9F96BCD-E5E1-4580-A17F-31FD4C0B91CE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9810DCFB-3092-44D0-9C89-86B12D4D2864}" type="pres">
      <dgm:prSet presAssocID="{E9F96BCD-E5E1-4580-A17F-31FD4C0B91CE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EDAAF5-7000-4789-8F3A-E67134A2304F}" type="pres">
      <dgm:prSet presAssocID="{E9F96BCD-E5E1-4580-A17F-31FD4C0B91CE}" presName="negativeSpace" presStyleCnt="0"/>
      <dgm:spPr/>
    </dgm:pt>
    <dgm:pt modelId="{9A76B6B5-7251-483C-87E1-B6B798EB0DE6}" type="pres">
      <dgm:prSet presAssocID="{E9F96BCD-E5E1-4580-A17F-31FD4C0B91CE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8C0B7121-FF9B-4934-A4B1-542A53AFDD73}" srcId="{FFE2454D-38A8-47E4-B476-FFDEC76BEDAD}" destId="{E9F96BCD-E5E1-4580-A17F-31FD4C0B91CE}" srcOrd="4" destOrd="0" parTransId="{5ECE5118-6E86-4E30-8A86-2F3B57FB1066}" sibTransId="{2B7C87F7-CC04-4589-8D60-36FBEB14A2D9}"/>
    <dgm:cxn modelId="{BAC1EDAA-F686-47BC-9BC3-06747B20C9F0}" type="presOf" srcId="{FFE2454D-38A8-47E4-B476-FFDEC76BEDAD}" destId="{A425BBE5-B2F0-4927-98D4-D2900C59B356}" srcOrd="0" destOrd="0" presId="urn:microsoft.com/office/officeart/2005/8/layout/list1"/>
    <dgm:cxn modelId="{37F8ED35-3D14-41E0-BBB9-0E276F1F0C5D}" srcId="{FFE2454D-38A8-47E4-B476-FFDEC76BEDAD}" destId="{B67C8467-6C99-4BF1-A44F-6C47B26D3198}" srcOrd="2" destOrd="0" parTransId="{4F483157-A133-44EA-9011-3446922EADE9}" sibTransId="{391EB48A-47A5-4093-9420-A7B8F1E9E12B}"/>
    <dgm:cxn modelId="{1847AB48-4860-41F3-8C0B-8A54CF8DA56B}" type="presOf" srcId="{B67C8467-6C99-4BF1-A44F-6C47B26D3198}" destId="{4375B896-BE0C-4C17-9A5B-5CBF586FC671}" srcOrd="0" destOrd="0" presId="urn:microsoft.com/office/officeart/2005/8/layout/list1"/>
    <dgm:cxn modelId="{A6950447-1472-4AAD-B995-F0F40C842E8C}" srcId="{FFE2454D-38A8-47E4-B476-FFDEC76BEDAD}" destId="{44558099-EE4C-429E-A076-55D34455E952}" srcOrd="3" destOrd="0" parTransId="{E2B14C1F-F333-42EB-9876-D3B9CC7D0B2F}" sibTransId="{23D7A8DD-A446-420C-97D2-56D94467C396}"/>
    <dgm:cxn modelId="{F66FDB51-C8C9-41FF-AF38-3C7C09923704}" type="presOf" srcId="{E9F96BCD-E5E1-4580-A17F-31FD4C0B91CE}" destId="{9810DCFB-3092-44D0-9C89-86B12D4D2864}" srcOrd="1" destOrd="0" presId="urn:microsoft.com/office/officeart/2005/8/layout/list1"/>
    <dgm:cxn modelId="{38C6B1E5-43D1-415D-B284-B2776EBE4396}" type="presOf" srcId="{1CD48CD2-C125-491F-BD20-8E0D0B7AFF6E}" destId="{DE65122A-A0C9-4510-8FEE-1FB6765ADAE2}" srcOrd="0" destOrd="0" presId="urn:microsoft.com/office/officeart/2005/8/layout/list1"/>
    <dgm:cxn modelId="{F6C1A82F-F69F-4D47-891E-2BF76CA6AA5B}" type="presOf" srcId="{B67C8467-6C99-4BF1-A44F-6C47B26D3198}" destId="{5C7918D2-4E3D-4A2A-9048-3B32A28FBF13}" srcOrd="1" destOrd="0" presId="urn:microsoft.com/office/officeart/2005/8/layout/list1"/>
    <dgm:cxn modelId="{CA352468-DA87-48D5-944C-49798A97FC98}" type="presOf" srcId="{1CD48CD2-C125-491F-BD20-8E0D0B7AFF6E}" destId="{F0E27F20-3EA9-4E96-A7C8-F1595BA9EF9F}" srcOrd="1" destOrd="0" presId="urn:microsoft.com/office/officeart/2005/8/layout/list1"/>
    <dgm:cxn modelId="{E4CD59CD-7575-4C28-A5DD-04DEEB5B1E20}" type="presOf" srcId="{44558099-EE4C-429E-A076-55D34455E952}" destId="{0699469C-FA7C-44CA-822F-2128CE1FDFA7}" srcOrd="1" destOrd="0" presId="urn:microsoft.com/office/officeart/2005/8/layout/list1"/>
    <dgm:cxn modelId="{5258FDFA-C007-430B-B3E1-12B708E4AB72}" type="presOf" srcId="{E9F96BCD-E5E1-4580-A17F-31FD4C0B91CE}" destId="{E896BF50-605E-42A2-A226-AD95F721F76B}" srcOrd="0" destOrd="0" presId="urn:microsoft.com/office/officeart/2005/8/layout/list1"/>
    <dgm:cxn modelId="{C99F5CCA-0D54-4A9A-A4E8-303CD99D0B57}" srcId="{FFE2454D-38A8-47E4-B476-FFDEC76BEDAD}" destId="{72C37C3F-1C6B-48AD-97FB-EC22AF94244B}" srcOrd="1" destOrd="0" parTransId="{8798B4B1-06E7-4816-808B-0861A9D161F6}" sibTransId="{6446A305-8138-44B0-A36B-316A7DECA4A1}"/>
    <dgm:cxn modelId="{2106E3C7-90D2-49E9-9C6E-03BB428C7285}" srcId="{FFE2454D-38A8-47E4-B476-FFDEC76BEDAD}" destId="{1CD48CD2-C125-491F-BD20-8E0D0B7AFF6E}" srcOrd="0" destOrd="0" parTransId="{6CBD3106-F31C-4EE4-8160-10BEA832B322}" sibTransId="{C19A83D9-1018-4215-8BC0-6F625FF55A0B}"/>
    <dgm:cxn modelId="{C972EFEE-6453-4ABF-BD73-A3BBC576F736}" type="presOf" srcId="{72C37C3F-1C6B-48AD-97FB-EC22AF94244B}" destId="{7A5FCB5E-84FE-4A77-8930-272E1ED4BBA7}" srcOrd="0" destOrd="0" presId="urn:microsoft.com/office/officeart/2005/8/layout/list1"/>
    <dgm:cxn modelId="{8D225376-7FDC-414C-9441-F038B7B73444}" type="presOf" srcId="{72C37C3F-1C6B-48AD-97FB-EC22AF94244B}" destId="{09F4F0CF-DA33-4124-A710-73AA301DCD06}" srcOrd="1" destOrd="0" presId="urn:microsoft.com/office/officeart/2005/8/layout/list1"/>
    <dgm:cxn modelId="{CB493ABC-0767-4CB1-9261-758C9834ED7B}" type="presOf" srcId="{44558099-EE4C-429E-A076-55D34455E952}" destId="{00B54899-3B0B-4D60-B84C-7499553434B3}" srcOrd="0" destOrd="0" presId="urn:microsoft.com/office/officeart/2005/8/layout/list1"/>
    <dgm:cxn modelId="{9EE709BF-D0B6-4465-998F-C9A8A8E75E4E}" type="presParOf" srcId="{A425BBE5-B2F0-4927-98D4-D2900C59B356}" destId="{8F098496-6469-4650-81D3-A3B701DE746E}" srcOrd="0" destOrd="0" presId="urn:microsoft.com/office/officeart/2005/8/layout/list1"/>
    <dgm:cxn modelId="{04A25972-B3D3-4A14-A02E-4510DF8048DE}" type="presParOf" srcId="{8F098496-6469-4650-81D3-A3B701DE746E}" destId="{DE65122A-A0C9-4510-8FEE-1FB6765ADAE2}" srcOrd="0" destOrd="0" presId="urn:microsoft.com/office/officeart/2005/8/layout/list1"/>
    <dgm:cxn modelId="{5A0C269A-FC76-4F07-B863-BC06BC1D73BE}" type="presParOf" srcId="{8F098496-6469-4650-81D3-A3B701DE746E}" destId="{F0E27F20-3EA9-4E96-A7C8-F1595BA9EF9F}" srcOrd="1" destOrd="0" presId="urn:microsoft.com/office/officeart/2005/8/layout/list1"/>
    <dgm:cxn modelId="{58511B21-299D-4AA7-A107-056039ADEB3D}" type="presParOf" srcId="{A425BBE5-B2F0-4927-98D4-D2900C59B356}" destId="{46F71B46-C25A-4BEB-8C17-71DDB49064DC}" srcOrd="1" destOrd="0" presId="urn:microsoft.com/office/officeart/2005/8/layout/list1"/>
    <dgm:cxn modelId="{D9AF38E4-4B4D-4EFA-94B1-2AFE05B2AF4D}" type="presParOf" srcId="{A425BBE5-B2F0-4927-98D4-D2900C59B356}" destId="{E364F9CF-E82B-49AE-BCE1-517E16FDBA75}" srcOrd="2" destOrd="0" presId="urn:microsoft.com/office/officeart/2005/8/layout/list1"/>
    <dgm:cxn modelId="{26AA67A8-39E8-4808-B6A0-F4B70B4BA0EA}" type="presParOf" srcId="{A425BBE5-B2F0-4927-98D4-D2900C59B356}" destId="{E7A9B183-3F08-48CD-B9ED-95479D4DC920}" srcOrd="3" destOrd="0" presId="urn:microsoft.com/office/officeart/2005/8/layout/list1"/>
    <dgm:cxn modelId="{3BFD4DAC-4A60-4679-92A7-3CE68C947634}" type="presParOf" srcId="{A425BBE5-B2F0-4927-98D4-D2900C59B356}" destId="{CA496E55-26FA-4A8A-8B3D-D9F0D6695296}" srcOrd="4" destOrd="0" presId="urn:microsoft.com/office/officeart/2005/8/layout/list1"/>
    <dgm:cxn modelId="{41A37092-2B85-4FDE-86F0-7D36D7516B9B}" type="presParOf" srcId="{CA496E55-26FA-4A8A-8B3D-D9F0D6695296}" destId="{7A5FCB5E-84FE-4A77-8930-272E1ED4BBA7}" srcOrd="0" destOrd="0" presId="urn:microsoft.com/office/officeart/2005/8/layout/list1"/>
    <dgm:cxn modelId="{EE35E977-8C07-4C17-AED0-C97DF626BCC3}" type="presParOf" srcId="{CA496E55-26FA-4A8A-8B3D-D9F0D6695296}" destId="{09F4F0CF-DA33-4124-A710-73AA301DCD06}" srcOrd="1" destOrd="0" presId="urn:microsoft.com/office/officeart/2005/8/layout/list1"/>
    <dgm:cxn modelId="{136DA105-588A-405E-9593-91F8F6B24F7E}" type="presParOf" srcId="{A425BBE5-B2F0-4927-98D4-D2900C59B356}" destId="{BF439884-DED0-4590-A50E-AB7BEA7E6734}" srcOrd="5" destOrd="0" presId="urn:microsoft.com/office/officeart/2005/8/layout/list1"/>
    <dgm:cxn modelId="{4A64870C-0C35-48BF-8750-FED06911E230}" type="presParOf" srcId="{A425BBE5-B2F0-4927-98D4-D2900C59B356}" destId="{0E794C77-43CB-4DE2-9467-965839228EC3}" srcOrd="6" destOrd="0" presId="urn:microsoft.com/office/officeart/2005/8/layout/list1"/>
    <dgm:cxn modelId="{580D8B36-B8C2-4ABD-97BA-10ECA47F6137}" type="presParOf" srcId="{A425BBE5-B2F0-4927-98D4-D2900C59B356}" destId="{EB7727FE-F9BA-4CBD-ACDC-DAF8FA28B258}" srcOrd="7" destOrd="0" presId="urn:microsoft.com/office/officeart/2005/8/layout/list1"/>
    <dgm:cxn modelId="{F45F7A64-7CB1-4987-A946-D00A1EC165C8}" type="presParOf" srcId="{A425BBE5-B2F0-4927-98D4-D2900C59B356}" destId="{6521B5FA-EB63-42C5-BAA6-795B45B623E5}" srcOrd="8" destOrd="0" presId="urn:microsoft.com/office/officeart/2005/8/layout/list1"/>
    <dgm:cxn modelId="{074C0449-4E48-4AFD-B06C-50E41C058AD8}" type="presParOf" srcId="{6521B5FA-EB63-42C5-BAA6-795B45B623E5}" destId="{4375B896-BE0C-4C17-9A5B-5CBF586FC671}" srcOrd="0" destOrd="0" presId="urn:microsoft.com/office/officeart/2005/8/layout/list1"/>
    <dgm:cxn modelId="{5B00BF44-9115-46BF-896D-BB702FB7B11E}" type="presParOf" srcId="{6521B5FA-EB63-42C5-BAA6-795B45B623E5}" destId="{5C7918D2-4E3D-4A2A-9048-3B32A28FBF13}" srcOrd="1" destOrd="0" presId="urn:microsoft.com/office/officeart/2005/8/layout/list1"/>
    <dgm:cxn modelId="{EE1C68FC-7F7B-4157-A1DA-37BD6A0F22DF}" type="presParOf" srcId="{A425BBE5-B2F0-4927-98D4-D2900C59B356}" destId="{BCE7EDA0-D5A4-4BE0-A59E-BEA69FE5C420}" srcOrd="9" destOrd="0" presId="urn:microsoft.com/office/officeart/2005/8/layout/list1"/>
    <dgm:cxn modelId="{2EE504C5-0FFE-4B60-B294-2171E7382F3D}" type="presParOf" srcId="{A425BBE5-B2F0-4927-98D4-D2900C59B356}" destId="{26A19007-B35C-4AA2-8B43-AA9107CBB01C}" srcOrd="10" destOrd="0" presId="urn:microsoft.com/office/officeart/2005/8/layout/list1"/>
    <dgm:cxn modelId="{D0D0A295-4F30-44A7-8ED3-E7E4E8A8C930}" type="presParOf" srcId="{A425BBE5-B2F0-4927-98D4-D2900C59B356}" destId="{46C61532-2A09-441D-945D-8FD6AD108147}" srcOrd="11" destOrd="0" presId="urn:microsoft.com/office/officeart/2005/8/layout/list1"/>
    <dgm:cxn modelId="{EEDD43D4-3DC7-4D39-9618-6B78AACBC24C}" type="presParOf" srcId="{A425BBE5-B2F0-4927-98D4-D2900C59B356}" destId="{7D9972C8-ACB9-4BBE-8683-3A830EDDBAD8}" srcOrd="12" destOrd="0" presId="urn:microsoft.com/office/officeart/2005/8/layout/list1"/>
    <dgm:cxn modelId="{5F61E0A2-0464-4579-B039-68BA819F8E31}" type="presParOf" srcId="{7D9972C8-ACB9-4BBE-8683-3A830EDDBAD8}" destId="{00B54899-3B0B-4D60-B84C-7499553434B3}" srcOrd="0" destOrd="0" presId="urn:microsoft.com/office/officeart/2005/8/layout/list1"/>
    <dgm:cxn modelId="{56889D68-CBB7-4D7E-977E-4427191E5A75}" type="presParOf" srcId="{7D9972C8-ACB9-4BBE-8683-3A830EDDBAD8}" destId="{0699469C-FA7C-44CA-822F-2128CE1FDFA7}" srcOrd="1" destOrd="0" presId="urn:microsoft.com/office/officeart/2005/8/layout/list1"/>
    <dgm:cxn modelId="{5258B291-6245-4D56-A3CA-68089D0F3BF7}" type="presParOf" srcId="{A425BBE5-B2F0-4927-98D4-D2900C59B356}" destId="{CDC8992A-D5A9-4DD2-BC56-F464BB2D98AA}" srcOrd="13" destOrd="0" presId="urn:microsoft.com/office/officeart/2005/8/layout/list1"/>
    <dgm:cxn modelId="{8BB4E823-3890-460F-9C94-065E5E2F02AD}" type="presParOf" srcId="{A425BBE5-B2F0-4927-98D4-D2900C59B356}" destId="{4BC1B2BF-0F6B-4331-BD74-0BEEB701CD6D}" srcOrd="14" destOrd="0" presId="urn:microsoft.com/office/officeart/2005/8/layout/list1"/>
    <dgm:cxn modelId="{EBD85D4A-5999-47B9-B681-378CAF05C871}" type="presParOf" srcId="{A425BBE5-B2F0-4927-98D4-D2900C59B356}" destId="{E66531AC-B950-4D99-A6A9-D8F521B4B002}" srcOrd="15" destOrd="0" presId="urn:microsoft.com/office/officeart/2005/8/layout/list1"/>
    <dgm:cxn modelId="{4FCE63BA-C037-44B5-97C1-071BFC73DD8F}" type="presParOf" srcId="{A425BBE5-B2F0-4927-98D4-D2900C59B356}" destId="{163573E8-8D5A-4D29-A47A-1A3D46A4FD24}" srcOrd="16" destOrd="0" presId="urn:microsoft.com/office/officeart/2005/8/layout/list1"/>
    <dgm:cxn modelId="{D6852DCA-5ADE-4D91-BAD2-1C5F0F0993D9}" type="presParOf" srcId="{163573E8-8D5A-4D29-A47A-1A3D46A4FD24}" destId="{E896BF50-605E-42A2-A226-AD95F721F76B}" srcOrd="0" destOrd="0" presId="urn:microsoft.com/office/officeart/2005/8/layout/list1"/>
    <dgm:cxn modelId="{B698FA68-84B8-4679-9AFC-2F3DB839C548}" type="presParOf" srcId="{163573E8-8D5A-4D29-A47A-1A3D46A4FD24}" destId="{9810DCFB-3092-44D0-9C89-86B12D4D2864}" srcOrd="1" destOrd="0" presId="urn:microsoft.com/office/officeart/2005/8/layout/list1"/>
    <dgm:cxn modelId="{4134D942-399E-4696-87BC-763A995E28EC}" type="presParOf" srcId="{A425BBE5-B2F0-4927-98D4-D2900C59B356}" destId="{A1EDAAF5-7000-4789-8F3A-E67134A2304F}" srcOrd="17" destOrd="0" presId="urn:microsoft.com/office/officeart/2005/8/layout/list1"/>
    <dgm:cxn modelId="{05444B6C-5C51-4544-B699-C9082604B730}" type="presParOf" srcId="{A425BBE5-B2F0-4927-98D4-D2900C59B356}" destId="{9A76B6B5-7251-483C-87E1-B6B798EB0DE6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4570AE-6FB6-4C3A-B123-47DBA2F63AFF}">
      <dsp:nvSpPr>
        <dsp:cNvPr id="0" name=""/>
        <dsp:cNvSpPr/>
      </dsp:nvSpPr>
      <dsp:spPr>
        <a:xfrm>
          <a:off x="-4702565" y="-783865"/>
          <a:ext cx="6093692" cy="6093692"/>
        </a:xfrm>
        <a:prstGeom prst="blockArc">
          <a:avLst>
            <a:gd name="adj1" fmla="val 18900000"/>
            <a:gd name="adj2" fmla="val 2700000"/>
            <a:gd name="adj3" fmla="val 354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F8B66E-E0D9-48A5-BD47-6526E55C2C0A}">
      <dsp:nvSpPr>
        <dsp:cNvPr id="0" name=""/>
        <dsp:cNvSpPr/>
      </dsp:nvSpPr>
      <dsp:spPr>
        <a:xfrm>
          <a:off x="1352897" y="1180663"/>
          <a:ext cx="7333902" cy="21646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6241" tIns="96520" rIns="96520" bIns="9652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smtClean="0"/>
            <a:t>Общий объем научно-исследовательских работ составил </a:t>
          </a:r>
          <a:r>
            <a:rPr lang="ru-RU" sz="3800" b="1" kern="1200" dirty="0" smtClean="0"/>
            <a:t>5 265,00 тыс. рублей по 23 темам</a:t>
          </a:r>
          <a:r>
            <a:rPr lang="ru-RU" sz="3800" kern="1200" dirty="0" smtClean="0"/>
            <a:t>. </a:t>
          </a:r>
          <a:endParaRPr lang="ru-RU" sz="3800" kern="1200" dirty="0"/>
        </a:p>
      </dsp:txBody>
      <dsp:txXfrm>
        <a:off x="1352897" y="1180663"/>
        <a:ext cx="7333902" cy="2164635"/>
      </dsp:txXfrm>
    </dsp:sp>
    <dsp:sp modelId="{E62B7188-F6BC-40F0-82D0-256CE821AD61}">
      <dsp:nvSpPr>
        <dsp:cNvPr id="0" name=""/>
        <dsp:cNvSpPr/>
      </dsp:nvSpPr>
      <dsp:spPr>
        <a:xfrm>
          <a:off x="0" y="910083"/>
          <a:ext cx="2705794" cy="27057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846C6D-5C86-4643-B711-14E9A0A84642}">
      <dsp:nvSpPr>
        <dsp:cNvPr id="0" name=""/>
        <dsp:cNvSpPr/>
      </dsp:nvSpPr>
      <dsp:spPr>
        <a:xfrm>
          <a:off x="-5116991" y="-783865"/>
          <a:ext cx="6093692" cy="6093692"/>
        </a:xfrm>
        <a:prstGeom prst="blockArc">
          <a:avLst>
            <a:gd name="adj1" fmla="val 18900000"/>
            <a:gd name="adj2" fmla="val 2700000"/>
            <a:gd name="adj3" fmla="val 354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A1AD26-D3AD-47ED-9166-0DA0CCED52A2}">
      <dsp:nvSpPr>
        <dsp:cNvPr id="0" name=""/>
        <dsp:cNvSpPr/>
      </dsp:nvSpPr>
      <dsp:spPr>
        <a:xfrm>
          <a:off x="427226" y="282782"/>
          <a:ext cx="8197090" cy="5659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9204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Всего вышло в свет в издательстве Волгоградского филиала </a:t>
          </a:r>
          <a:r>
            <a:rPr lang="ru-RU" sz="1300" b="1" kern="1200" dirty="0" err="1" smtClean="0"/>
            <a:t>РАНХиГС</a:t>
          </a:r>
          <a:r>
            <a:rPr lang="ru-RU" sz="1300" b="1" kern="1200" dirty="0" smtClean="0"/>
            <a:t> 18 научных изданий, из них:</a:t>
          </a:r>
          <a:endParaRPr lang="ru-RU" sz="1300" kern="1200" dirty="0"/>
        </a:p>
      </dsp:txBody>
      <dsp:txXfrm>
        <a:off x="427226" y="282782"/>
        <a:ext cx="8197090" cy="565926"/>
      </dsp:txXfrm>
    </dsp:sp>
    <dsp:sp modelId="{523CC22F-4C85-47C1-9ADD-1D0097F12F13}">
      <dsp:nvSpPr>
        <dsp:cNvPr id="0" name=""/>
        <dsp:cNvSpPr/>
      </dsp:nvSpPr>
      <dsp:spPr>
        <a:xfrm>
          <a:off x="73522" y="212041"/>
          <a:ext cx="707407" cy="7074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363535-DBC4-4190-9AB4-8A0320AF21F8}">
      <dsp:nvSpPr>
        <dsp:cNvPr id="0" name=""/>
        <dsp:cNvSpPr/>
      </dsp:nvSpPr>
      <dsp:spPr>
        <a:xfrm>
          <a:off x="832752" y="1131399"/>
          <a:ext cx="7791564" cy="5659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9204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Монографии: всего - 13, общим объемом 104,5 </a:t>
          </a:r>
          <a:r>
            <a:rPr lang="ru-RU" sz="1300" b="1" kern="1200" dirty="0" err="1" smtClean="0"/>
            <a:t>п.л</a:t>
          </a:r>
          <a:r>
            <a:rPr lang="ru-RU" sz="1300" b="1" kern="1200" dirty="0" smtClean="0"/>
            <a:t>.</a:t>
          </a:r>
          <a:endParaRPr lang="ru-RU" sz="1300" kern="1200" dirty="0" smtClean="0"/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В том числе выполнено штатными сотрудниками – 104,5 </a:t>
          </a:r>
          <a:r>
            <a:rPr lang="ru-RU" sz="1300" b="1" kern="1200" dirty="0" err="1" smtClean="0"/>
            <a:t>п.л</a:t>
          </a:r>
          <a:r>
            <a:rPr lang="ru-RU" sz="1300" b="1" kern="1200" dirty="0" smtClean="0"/>
            <a:t>.</a:t>
          </a:r>
          <a:endParaRPr lang="ru-RU" sz="1300" kern="1200" dirty="0"/>
        </a:p>
      </dsp:txBody>
      <dsp:txXfrm>
        <a:off x="832752" y="1131399"/>
        <a:ext cx="7791564" cy="565926"/>
      </dsp:txXfrm>
    </dsp:sp>
    <dsp:sp modelId="{CD4EA1EB-A06D-47CF-8E5E-89CE0DB3C1C2}">
      <dsp:nvSpPr>
        <dsp:cNvPr id="0" name=""/>
        <dsp:cNvSpPr/>
      </dsp:nvSpPr>
      <dsp:spPr>
        <a:xfrm>
          <a:off x="479048" y="1060659"/>
          <a:ext cx="707407" cy="7074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83C618-DED2-42EA-A965-B9C26C87EB27}">
      <dsp:nvSpPr>
        <dsp:cNvPr id="0" name=""/>
        <dsp:cNvSpPr/>
      </dsp:nvSpPr>
      <dsp:spPr>
        <a:xfrm>
          <a:off x="925167" y="1981772"/>
          <a:ext cx="7667100" cy="5659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9204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Сборники научных трудов: всего - 3, общим объемом 30,5 </a:t>
          </a:r>
          <a:r>
            <a:rPr lang="ru-RU" sz="1300" b="1" kern="1200" dirty="0" err="1" smtClean="0"/>
            <a:t>п.л</a:t>
          </a:r>
          <a:r>
            <a:rPr lang="ru-RU" sz="1300" b="1" kern="1200" dirty="0" smtClean="0"/>
            <a:t>.</a:t>
          </a:r>
          <a:endParaRPr lang="ru-RU" sz="1300" kern="1200" dirty="0"/>
        </a:p>
      </dsp:txBody>
      <dsp:txXfrm>
        <a:off x="925167" y="1981772"/>
        <a:ext cx="7667100" cy="565926"/>
      </dsp:txXfrm>
    </dsp:sp>
    <dsp:sp modelId="{4011FD9D-D61B-4EAB-9BA7-A34B2B9310AC}">
      <dsp:nvSpPr>
        <dsp:cNvPr id="0" name=""/>
        <dsp:cNvSpPr/>
      </dsp:nvSpPr>
      <dsp:spPr>
        <a:xfrm>
          <a:off x="603512" y="1909277"/>
          <a:ext cx="707407" cy="7074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C77FEA-BC53-4D24-BBF9-C3E56F3420E7}">
      <dsp:nvSpPr>
        <dsp:cNvPr id="0" name=""/>
        <dsp:cNvSpPr/>
      </dsp:nvSpPr>
      <dsp:spPr>
        <a:xfrm>
          <a:off x="832752" y="2828635"/>
          <a:ext cx="7791564" cy="5659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9204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Научные журналы: всего 2, общим объемом – 30,0 </a:t>
          </a:r>
          <a:r>
            <a:rPr lang="ru-RU" sz="1300" b="1" kern="1200" dirty="0" err="1" smtClean="0"/>
            <a:t>п.л</a:t>
          </a:r>
          <a:r>
            <a:rPr lang="ru-RU" sz="1300" b="1" kern="1200" dirty="0" smtClean="0"/>
            <a:t>.</a:t>
          </a:r>
          <a:endParaRPr lang="ru-RU" sz="1300" kern="1200" dirty="0"/>
        </a:p>
      </dsp:txBody>
      <dsp:txXfrm>
        <a:off x="832752" y="2828635"/>
        <a:ext cx="7791564" cy="565926"/>
      </dsp:txXfrm>
    </dsp:sp>
    <dsp:sp modelId="{F52CD819-6EE7-49BF-8963-E82BCB5ABAC0}">
      <dsp:nvSpPr>
        <dsp:cNvPr id="0" name=""/>
        <dsp:cNvSpPr/>
      </dsp:nvSpPr>
      <dsp:spPr>
        <a:xfrm>
          <a:off x="479048" y="2757894"/>
          <a:ext cx="707407" cy="7074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208889-137B-4730-8FA3-3231F9615D7B}">
      <dsp:nvSpPr>
        <dsp:cNvPr id="0" name=""/>
        <dsp:cNvSpPr/>
      </dsp:nvSpPr>
      <dsp:spPr>
        <a:xfrm>
          <a:off x="427226" y="3677253"/>
          <a:ext cx="8197090" cy="5659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9204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Монографии сотрудников Волгоградского филиала </a:t>
          </a:r>
          <a:r>
            <a:rPr lang="ru-RU" sz="1300" b="1" kern="1200" dirty="0" err="1" smtClean="0"/>
            <a:t>РАНХиГС</a:t>
          </a:r>
          <a:r>
            <a:rPr lang="ru-RU" sz="1300" b="1" kern="1200" dirty="0" smtClean="0"/>
            <a:t>, выпущенные сторонними издательствами:</a:t>
          </a:r>
          <a:endParaRPr lang="ru-RU" sz="1300" kern="1200" dirty="0" smtClean="0"/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Всего – 16 Общим объемом 179,46 В </a:t>
          </a:r>
          <a:r>
            <a:rPr lang="ru-RU" sz="1300" b="1" kern="1200" dirty="0" err="1" smtClean="0"/>
            <a:t>т.ч</a:t>
          </a:r>
          <a:r>
            <a:rPr lang="ru-RU" sz="1300" b="1" kern="1200" dirty="0" smtClean="0"/>
            <a:t>. выполнено штатными сотрудниками 137,9 </a:t>
          </a:r>
          <a:r>
            <a:rPr lang="ru-RU" sz="1300" b="1" kern="1200" dirty="0" err="1" smtClean="0"/>
            <a:t>п.л</a:t>
          </a:r>
          <a:r>
            <a:rPr lang="ru-RU" sz="1300" b="1" kern="1200" dirty="0" smtClean="0"/>
            <a:t>.</a:t>
          </a:r>
          <a:endParaRPr lang="ru-RU" sz="1300" kern="1200" dirty="0"/>
        </a:p>
      </dsp:txBody>
      <dsp:txXfrm>
        <a:off x="427226" y="3677253"/>
        <a:ext cx="8197090" cy="565926"/>
      </dsp:txXfrm>
    </dsp:sp>
    <dsp:sp modelId="{98718735-9077-4DBC-9421-E8C93987B26D}">
      <dsp:nvSpPr>
        <dsp:cNvPr id="0" name=""/>
        <dsp:cNvSpPr/>
      </dsp:nvSpPr>
      <dsp:spPr>
        <a:xfrm>
          <a:off x="73522" y="3606512"/>
          <a:ext cx="707407" cy="7074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242870-2E17-4416-9C31-24B740472E64}">
      <dsp:nvSpPr>
        <dsp:cNvPr id="0" name=""/>
        <dsp:cNvSpPr/>
      </dsp:nvSpPr>
      <dsp:spPr>
        <a:xfrm>
          <a:off x="0" y="1040780"/>
          <a:ext cx="8686800" cy="1146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4192" tIns="583184" rIns="674192" bIns="199136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1" i="1" u="sng" kern="1200" dirty="0" smtClean="0"/>
            <a:t>455</a:t>
          </a:r>
          <a:r>
            <a:rPr lang="ru-RU" sz="2800" i="1" kern="1200" dirty="0" smtClean="0"/>
            <a:t> </a:t>
          </a:r>
          <a:r>
            <a:rPr lang="ru-RU" sz="2800" kern="1200" dirty="0" smtClean="0"/>
            <a:t> </a:t>
          </a:r>
          <a:r>
            <a:rPr lang="ru-RU" sz="2800" i="1" kern="1200" dirty="0" smtClean="0"/>
            <a:t>работ общим объемом  - 217,75</a:t>
          </a:r>
          <a:r>
            <a:rPr lang="ru-RU" sz="2800" b="1" i="1" kern="1200" dirty="0" smtClean="0"/>
            <a:t> </a:t>
          </a:r>
          <a:r>
            <a:rPr lang="ru-RU" sz="2800" i="1" kern="1200" dirty="0" smtClean="0"/>
            <a:t> </a:t>
          </a:r>
          <a:r>
            <a:rPr lang="ru-RU" sz="2800" i="1" kern="1200" dirty="0" err="1" smtClean="0"/>
            <a:t>п.л</a:t>
          </a:r>
          <a:r>
            <a:rPr lang="ru-RU" sz="2800" i="1" kern="1200" dirty="0" smtClean="0"/>
            <a:t>.</a:t>
          </a:r>
          <a:r>
            <a:rPr lang="ru-RU" sz="2800" kern="1200" dirty="0" smtClean="0"/>
            <a:t> </a:t>
          </a:r>
          <a:endParaRPr lang="ru-RU" sz="2800" kern="1200" dirty="0"/>
        </a:p>
      </dsp:txBody>
      <dsp:txXfrm>
        <a:off x="0" y="1040780"/>
        <a:ext cx="8686800" cy="1146600"/>
      </dsp:txXfrm>
    </dsp:sp>
    <dsp:sp modelId="{A8CC0D6A-549F-497F-99BC-39DAE914D769}">
      <dsp:nvSpPr>
        <dsp:cNvPr id="0" name=""/>
        <dsp:cNvSpPr/>
      </dsp:nvSpPr>
      <dsp:spPr>
        <a:xfrm>
          <a:off x="434340" y="627500"/>
          <a:ext cx="6080760" cy="826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838" tIns="0" rIns="229838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Выпущенные статьи, тезисы докладов, материалы конференций  </a:t>
          </a:r>
          <a:endParaRPr lang="ru-RU" sz="2800" kern="1200" dirty="0"/>
        </a:p>
      </dsp:txBody>
      <dsp:txXfrm>
        <a:off x="474689" y="667849"/>
        <a:ext cx="6000062" cy="745862"/>
      </dsp:txXfrm>
    </dsp:sp>
    <dsp:sp modelId="{518F5319-03BF-4860-B1B6-7ED3BB753E04}">
      <dsp:nvSpPr>
        <dsp:cNvPr id="0" name=""/>
        <dsp:cNvSpPr/>
      </dsp:nvSpPr>
      <dsp:spPr>
        <a:xfrm>
          <a:off x="0" y="2882949"/>
          <a:ext cx="8686800" cy="1146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4192" tIns="583184" rIns="674192" bIns="199136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1" i="1" u="sng" kern="1200" dirty="0" smtClean="0"/>
            <a:t>153 </a:t>
          </a:r>
          <a:r>
            <a:rPr lang="ru-RU" sz="2800" i="1" kern="1200" dirty="0" smtClean="0"/>
            <a:t>статьи (102,15 </a:t>
          </a:r>
          <a:r>
            <a:rPr lang="ru-RU" sz="2800" i="1" kern="1200" dirty="0" err="1" smtClean="0"/>
            <a:t>п.л</a:t>
          </a:r>
          <a:r>
            <a:rPr lang="ru-RU" sz="2800" i="1" kern="1200" dirty="0" smtClean="0"/>
            <a:t>.)</a:t>
          </a:r>
          <a:endParaRPr lang="ru-RU" sz="2800" kern="1200" dirty="0"/>
        </a:p>
      </dsp:txBody>
      <dsp:txXfrm>
        <a:off x="0" y="2882949"/>
        <a:ext cx="8686800" cy="1146600"/>
      </dsp:txXfrm>
    </dsp:sp>
    <dsp:sp modelId="{0C207FAE-7BD3-483A-8EDD-C5E26F1D456F}">
      <dsp:nvSpPr>
        <dsp:cNvPr id="0" name=""/>
        <dsp:cNvSpPr/>
      </dsp:nvSpPr>
      <dsp:spPr>
        <a:xfrm>
          <a:off x="434340" y="2338580"/>
          <a:ext cx="6080760" cy="826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838" tIns="0" rIns="229838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i="0" kern="1200" dirty="0" smtClean="0"/>
            <a:t>Из них опубликованы в изданиях, входящих в перечень </a:t>
          </a:r>
          <a:r>
            <a:rPr lang="ru-RU" sz="2800" i="0" kern="1200" dirty="0" err="1" smtClean="0"/>
            <a:t>ВАКа</a:t>
          </a:r>
          <a:endParaRPr lang="ru-RU" sz="2800" i="0" kern="1200" dirty="0"/>
        </a:p>
      </dsp:txBody>
      <dsp:txXfrm>
        <a:off x="474689" y="2378929"/>
        <a:ext cx="6000062" cy="74586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D8FC18-930B-4FA6-BBFB-5703D9BF3516}">
      <dsp:nvSpPr>
        <dsp:cNvPr id="0" name=""/>
        <dsp:cNvSpPr/>
      </dsp:nvSpPr>
      <dsp:spPr>
        <a:xfrm>
          <a:off x="-4702565" y="-783865"/>
          <a:ext cx="6093692" cy="6093692"/>
        </a:xfrm>
        <a:prstGeom prst="blockArc">
          <a:avLst>
            <a:gd name="adj1" fmla="val 18900000"/>
            <a:gd name="adj2" fmla="val 2700000"/>
            <a:gd name="adj3" fmla="val 354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60220E-B9EE-4E97-A5AB-B3611F64E8C7}">
      <dsp:nvSpPr>
        <dsp:cNvPr id="0" name=""/>
        <dsp:cNvSpPr/>
      </dsp:nvSpPr>
      <dsp:spPr>
        <a:xfrm>
          <a:off x="1352897" y="1180663"/>
          <a:ext cx="7333902" cy="21646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6241" tIns="76200" rIns="76200" bIns="762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Королев Н.О. </a:t>
          </a:r>
          <a:r>
            <a:rPr lang="ru-RU" sz="3000" b="1" kern="1200" dirty="0" smtClean="0"/>
            <a:t>23.00.02</a:t>
          </a:r>
          <a:r>
            <a:rPr lang="ru-RU" sz="3000" kern="1200" dirty="0" smtClean="0"/>
            <a:t> Политические институты, процессы и  технологии Научный руководитель Бардаков А.И.</a:t>
          </a:r>
          <a:endParaRPr lang="ru-RU" sz="3000" kern="1200" dirty="0"/>
        </a:p>
      </dsp:txBody>
      <dsp:txXfrm>
        <a:off x="1352897" y="1180663"/>
        <a:ext cx="7333902" cy="2164635"/>
      </dsp:txXfrm>
    </dsp:sp>
    <dsp:sp modelId="{D6BB0CF7-08CB-4699-BDB0-3F79FC0B754E}">
      <dsp:nvSpPr>
        <dsp:cNvPr id="0" name=""/>
        <dsp:cNvSpPr/>
      </dsp:nvSpPr>
      <dsp:spPr>
        <a:xfrm>
          <a:off x="0" y="910083"/>
          <a:ext cx="2705794" cy="27057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729669-EDDB-4D01-94CC-DBEE71CC5C6F}">
      <dsp:nvSpPr>
        <dsp:cNvPr id="0" name=""/>
        <dsp:cNvSpPr/>
      </dsp:nvSpPr>
      <dsp:spPr>
        <a:xfrm>
          <a:off x="-5078382" y="-783865"/>
          <a:ext cx="6093692" cy="6093692"/>
        </a:xfrm>
        <a:prstGeom prst="blockArc">
          <a:avLst>
            <a:gd name="adj1" fmla="val 18900000"/>
            <a:gd name="adj2" fmla="val 2700000"/>
            <a:gd name="adj3" fmla="val 354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0B545C-24A3-4E4A-AE07-240691568BC6}">
      <dsp:nvSpPr>
        <dsp:cNvPr id="0" name=""/>
        <dsp:cNvSpPr/>
      </dsp:nvSpPr>
      <dsp:spPr>
        <a:xfrm>
          <a:off x="799251" y="620977"/>
          <a:ext cx="7830940" cy="12929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6300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Докторская диссертация – Яворский Дмитрий </a:t>
          </a:r>
          <a:r>
            <a:rPr lang="ru-RU" sz="1300" kern="1200" dirty="0" err="1" smtClean="0"/>
            <a:t>Ромуальдович</a:t>
          </a:r>
          <a:r>
            <a:rPr lang="ru-RU" sz="1300" kern="1200" dirty="0" smtClean="0"/>
            <a:t> (09.00.13 – Философская антропология, философия культуры) на тему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«Социокультурные импликации понятия «природа» в европейской философии»</a:t>
          </a:r>
          <a:endParaRPr lang="ru-RU" sz="1300" kern="1200" dirty="0"/>
        </a:p>
      </dsp:txBody>
      <dsp:txXfrm>
        <a:off x="799251" y="620977"/>
        <a:ext cx="7830940" cy="1292976"/>
      </dsp:txXfrm>
    </dsp:sp>
    <dsp:sp modelId="{70A9B3C1-0746-4DD0-8606-CD173907F48B}">
      <dsp:nvSpPr>
        <dsp:cNvPr id="0" name=""/>
        <dsp:cNvSpPr/>
      </dsp:nvSpPr>
      <dsp:spPr>
        <a:xfrm>
          <a:off x="23874" y="484956"/>
          <a:ext cx="1616221" cy="16162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EDF8D1-21C1-4075-81D2-DC03CC38B27D}">
      <dsp:nvSpPr>
        <dsp:cNvPr id="0" name=""/>
        <dsp:cNvSpPr/>
      </dsp:nvSpPr>
      <dsp:spPr>
        <a:xfrm>
          <a:off x="831984" y="2586406"/>
          <a:ext cx="7830940" cy="12929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6300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Кандидатская диссертация - Сергачева Ольга  Александровна (12.00.03 - Гражданское право; предпринимательское право; семейное право; международное   частное право ) на тему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«Европейский опыт гражданско-правового регулирования размещения заказов для государственных и муниципальных нужд (на примере Итальянской Республики)»</a:t>
          </a:r>
          <a:endParaRPr lang="ru-RU" sz="1300" kern="1200" dirty="0"/>
        </a:p>
      </dsp:txBody>
      <dsp:txXfrm>
        <a:off x="831984" y="2586406"/>
        <a:ext cx="7830940" cy="1292976"/>
      </dsp:txXfrm>
    </dsp:sp>
    <dsp:sp modelId="{98346AE3-1CE5-406D-9FC8-A52EA3162026}">
      <dsp:nvSpPr>
        <dsp:cNvPr id="0" name=""/>
        <dsp:cNvSpPr/>
      </dsp:nvSpPr>
      <dsp:spPr>
        <a:xfrm>
          <a:off x="23874" y="2424784"/>
          <a:ext cx="1616221" cy="16162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38C2E9-113A-4760-9B48-AC37026E90A5}">
      <dsp:nvSpPr>
        <dsp:cNvPr id="0" name=""/>
        <dsp:cNvSpPr/>
      </dsp:nvSpPr>
      <dsp:spPr>
        <a:xfrm>
          <a:off x="-5116991" y="-783865"/>
          <a:ext cx="6093692" cy="6093692"/>
        </a:xfrm>
        <a:prstGeom prst="blockArc">
          <a:avLst>
            <a:gd name="adj1" fmla="val 18900000"/>
            <a:gd name="adj2" fmla="val 2700000"/>
            <a:gd name="adj3" fmla="val 354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A5E1F5-F0EF-4872-8909-EE70AC496DE6}">
      <dsp:nvSpPr>
        <dsp:cNvPr id="0" name=""/>
        <dsp:cNvSpPr/>
      </dsp:nvSpPr>
      <dsp:spPr>
        <a:xfrm>
          <a:off x="511409" y="347955"/>
          <a:ext cx="8112908" cy="6962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667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В Филиале организовано и функционирует  </a:t>
          </a:r>
          <a:r>
            <a:rPr lang="ru-RU" sz="2200" b="1" u="sng" kern="1200" dirty="0" smtClean="0"/>
            <a:t>23</a:t>
          </a:r>
          <a:r>
            <a:rPr lang="ru-RU" sz="2200" kern="1200" dirty="0" smtClean="0"/>
            <a:t> научных </a:t>
          </a:r>
          <a:r>
            <a:rPr lang="ru-RU" sz="2200" b="1" u="sng" kern="1200" dirty="0" smtClean="0"/>
            <a:t>кружка</a:t>
          </a:r>
          <a:r>
            <a:rPr lang="ru-RU" sz="2200" kern="1200" dirty="0" smtClean="0"/>
            <a:t> , из них:</a:t>
          </a:r>
          <a:endParaRPr lang="ru-RU" sz="2200" kern="1200" dirty="0"/>
        </a:p>
      </dsp:txBody>
      <dsp:txXfrm>
        <a:off x="511409" y="347955"/>
        <a:ext cx="8112908" cy="696273"/>
      </dsp:txXfrm>
    </dsp:sp>
    <dsp:sp modelId="{2CF13541-9F13-4332-B45F-FBFA3DFCC5C5}">
      <dsp:nvSpPr>
        <dsp:cNvPr id="0" name=""/>
        <dsp:cNvSpPr/>
      </dsp:nvSpPr>
      <dsp:spPr>
        <a:xfrm>
          <a:off x="76237" y="260921"/>
          <a:ext cx="870342" cy="8703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2DADA0-83A6-40F8-9682-3DF7BCF3C548}">
      <dsp:nvSpPr>
        <dsp:cNvPr id="0" name=""/>
        <dsp:cNvSpPr/>
      </dsp:nvSpPr>
      <dsp:spPr>
        <a:xfrm>
          <a:off x="910599" y="1392547"/>
          <a:ext cx="7713718" cy="6962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667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на факультете ГМУ - 8</a:t>
          </a:r>
          <a:endParaRPr lang="ru-RU" sz="2200" kern="1200" dirty="0"/>
        </a:p>
      </dsp:txBody>
      <dsp:txXfrm>
        <a:off x="910599" y="1392547"/>
        <a:ext cx="7713718" cy="696273"/>
      </dsp:txXfrm>
    </dsp:sp>
    <dsp:sp modelId="{3448BFCF-4BF8-4601-A9EB-FA218EEA25C8}">
      <dsp:nvSpPr>
        <dsp:cNvPr id="0" name=""/>
        <dsp:cNvSpPr/>
      </dsp:nvSpPr>
      <dsp:spPr>
        <a:xfrm>
          <a:off x="475427" y="1305513"/>
          <a:ext cx="870342" cy="8703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99E514-8E92-4BD9-A1C5-841D778CAB40}">
      <dsp:nvSpPr>
        <dsp:cNvPr id="0" name=""/>
        <dsp:cNvSpPr/>
      </dsp:nvSpPr>
      <dsp:spPr>
        <a:xfrm>
          <a:off x="910599" y="2437140"/>
          <a:ext cx="7713718" cy="6962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667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на юридическом факультете – 7</a:t>
          </a:r>
        </a:p>
      </dsp:txBody>
      <dsp:txXfrm>
        <a:off x="910599" y="2437140"/>
        <a:ext cx="7713718" cy="696273"/>
      </dsp:txXfrm>
    </dsp:sp>
    <dsp:sp modelId="{ACA969F2-D6C0-4E6A-9054-98D7C7BD3C32}">
      <dsp:nvSpPr>
        <dsp:cNvPr id="0" name=""/>
        <dsp:cNvSpPr/>
      </dsp:nvSpPr>
      <dsp:spPr>
        <a:xfrm>
          <a:off x="475427" y="2350105"/>
          <a:ext cx="870342" cy="8703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3689D0-337F-449C-8FED-BF662D0EC7F2}">
      <dsp:nvSpPr>
        <dsp:cNvPr id="0" name=""/>
        <dsp:cNvSpPr/>
      </dsp:nvSpPr>
      <dsp:spPr>
        <a:xfrm>
          <a:off x="511409" y="3481732"/>
          <a:ext cx="8112908" cy="6962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667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на экономическом факультете - 8</a:t>
          </a:r>
        </a:p>
      </dsp:txBody>
      <dsp:txXfrm>
        <a:off x="511409" y="3481732"/>
        <a:ext cx="8112908" cy="696273"/>
      </dsp:txXfrm>
    </dsp:sp>
    <dsp:sp modelId="{D77FA829-B523-4D1D-988F-063EEC50E6EB}">
      <dsp:nvSpPr>
        <dsp:cNvPr id="0" name=""/>
        <dsp:cNvSpPr/>
      </dsp:nvSpPr>
      <dsp:spPr>
        <a:xfrm>
          <a:off x="76237" y="3394697"/>
          <a:ext cx="870342" cy="8703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64F9CF-E82B-49AE-BCE1-517E16FDBA75}">
      <dsp:nvSpPr>
        <dsp:cNvPr id="0" name=""/>
        <dsp:cNvSpPr/>
      </dsp:nvSpPr>
      <dsp:spPr>
        <a:xfrm>
          <a:off x="0" y="362414"/>
          <a:ext cx="86868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E27F20-3EA9-4E96-A7C8-F1595BA9EF9F}">
      <dsp:nvSpPr>
        <dsp:cNvPr id="0" name=""/>
        <dsp:cNvSpPr/>
      </dsp:nvSpPr>
      <dsp:spPr>
        <a:xfrm>
          <a:off x="434340" y="141014"/>
          <a:ext cx="608076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838" tIns="0" rIns="229838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Студенты приняли участие более чем в </a:t>
          </a:r>
          <a:r>
            <a:rPr lang="ru-RU" sz="1400" b="1" u="sng" kern="1200" dirty="0" smtClean="0"/>
            <a:t>32</a:t>
          </a:r>
          <a:r>
            <a:rPr lang="ru-RU" sz="1400" kern="1200" dirty="0" smtClean="0"/>
            <a:t> научных мероприятиях</a:t>
          </a:r>
          <a:endParaRPr lang="ru-RU" sz="1400" kern="1200" dirty="0"/>
        </a:p>
      </dsp:txBody>
      <dsp:txXfrm>
        <a:off x="455956" y="162630"/>
        <a:ext cx="6037528" cy="399568"/>
      </dsp:txXfrm>
    </dsp:sp>
    <dsp:sp modelId="{0E794C77-43CB-4DE2-9467-965839228EC3}">
      <dsp:nvSpPr>
        <dsp:cNvPr id="0" name=""/>
        <dsp:cNvSpPr/>
      </dsp:nvSpPr>
      <dsp:spPr>
        <a:xfrm>
          <a:off x="0" y="1042814"/>
          <a:ext cx="86868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F4F0CF-DA33-4124-A710-73AA301DCD06}">
      <dsp:nvSpPr>
        <dsp:cNvPr id="0" name=""/>
        <dsp:cNvSpPr/>
      </dsp:nvSpPr>
      <dsp:spPr>
        <a:xfrm>
          <a:off x="434340" y="821414"/>
          <a:ext cx="608076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838" tIns="0" rIns="229838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Занято призовых мест </a:t>
          </a:r>
          <a:r>
            <a:rPr lang="ru-RU" sz="1400" b="1" u="sng" kern="1200" dirty="0" smtClean="0"/>
            <a:t>67 </a:t>
          </a:r>
          <a:endParaRPr lang="ru-RU" sz="1400" kern="1200" dirty="0"/>
        </a:p>
      </dsp:txBody>
      <dsp:txXfrm>
        <a:off x="455956" y="843030"/>
        <a:ext cx="6037528" cy="399568"/>
      </dsp:txXfrm>
    </dsp:sp>
    <dsp:sp modelId="{26A19007-B35C-4AA2-8B43-AA9107CBB01C}">
      <dsp:nvSpPr>
        <dsp:cNvPr id="0" name=""/>
        <dsp:cNvSpPr/>
      </dsp:nvSpPr>
      <dsp:spPr>
        <a:xfrm>
          <a:off x="0" y="1723214"/>
          <a:ext cx="86868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7918D2-4E3D-4A2A-9048-3B32A28FBF13}">
      <dsp:nvSpPr>
        <dsp:cNvPr id="0" name=""/>
        <dsp:cNvSpPr/>
      </dsp:nvSpPr>
      <dsp:spPr>
        <a:xfrm>
          <a:off x="434340" y="1501814"/>
          <a:ext cx="6049444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838" tIns="0" rIns="229838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Общее количество студентов филиала, активно участвующих в НИР,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составляет </a:t>
          </a:r>
          <a:r>
            <a:rPr lang="ru-RU" sz="1400" b="1" u="sng" kern="1200" dirty="0" smtClean="0"/>
            <a:t>__370_ </a:t>
          </a:r>
          <a:r>
            <a:rPr lang="ru-RU" sz="1400" kern="1200" dirty="0" smtClean="0"/>
            <a:t> человек</a:t>
          </a:r>
          <a:endParaRPr lang="ru-RU" sz="1400" kern="1200" dirty="0"/>
        </a:p>
      </dsp:txBody>
      <dsp:txXfrm>
        <a:off x="455956" y="1523430"/>
        <a:ext cx="6006212" cy="399568"/>
      </dsp:txXfrm>
    </dsp:sp>
    <dsp:sp modelId="{4BC1B2BF-0F6B-4331-BD74-0BEEB701CD6D}">
      <dsp:nvSpPr>
        <dsp:cNvPr id="0" name=""/>
        <dsp:cNvSpPr/>
      </dsp:nvSpPr>
      <dsp:spPr>
        <a:xfrm>
          <a:off x="0" y="2403614"/>
          <a:ext cx="86868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99469C-FA7C-44CA-822F-2128CE1FDFA7}">
      <dsp:nvSpPr>
        <dsp:cNvPr id="0" name=""/>
        <dsp:cNvSpPr/>
      </dsp:nvSpPr>
      <dsp:spPr>
        <a:xfrm>
          <a:off x="434340" y="2182214"/>
          <a:ext cx="608076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838" tIns="0" rIns="229838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u="sng" kern="1200" dirty="0" smtClean="0"/>
            <a:t>158 </a:t>
          </a:r>
          <a:r>
            <a:rPr lang="ru-RU" sz="1400" kern="1200" dirty="0" smtClean="0"/>
            <a:t>студентов имеют публикации в сборниках научных работ</a:t>
          </a:r>
          <a:endParaRPr lang="ru-RU" sz="1400" kern="1200" dirty="0"/>
        </a:p>
      </dsp:txBody>
      <dsp:txXfrm>
        <a:off x="455956" y="2203830"/>
        <a:ext cx="6037528" cy="399568"/>
      </dsp:txXfrm>
    </dsp:sp>
    <dsp:sp modelId="{9A76B6B5-7251-483C-87E1-B6B798EB0DE6}">
      <dsp:nvSpPr>
        <dsp:cNvPr id="0" name=""/>
        <dsp:cNvSpPr/>
      </dsp:nvSpPr>
      <dsp:spPr>
        <a:xfrm>
          <a:off x="0" y="3084014"/>
          <a:ext cx="86868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10DCFB-3092-44D0-9C89-86B12D4D2864}">
      <dsp:nvSpPr>
        <dsp:cNvPr id="0" name=""/>
        <dsp:cNvSpPr/>
      </dsp:nvSpPr>
      <dsp:spPr>
        <a:xfrm>
          <a:off x="434340" y="2862614"/>
          <a:ext cx="608076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838" tIns="0" rIns="229838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в </a:t>
          </a:r>
          <a:r>
            <a:rPr lang="ru-RU" sz="1400" kern="1200" dirty="0" err="1" smtClean="0"/>
            <a:t>т.ч</a:t>
          </a:r>
          <a:r>
            <a:rPr lang="ru-RU" sz="1400" kern="1200" dirty="0" smtClean="0"/>
            <a:t>. без соавторов (преподавателей академии) </a:t>
          </a:r>
          <a:r>
            <a:rPr lang="ru-RU" sz="1400" b="1" u="sng" kern="1200" dirty="0" smtClean="0"/>
            <a:t>138</a:t>
          </a:r>
          <a:endParaRPr lang="ru-RU" sz="1400" kern="1200" dirty="0"/>
        </a:p>
      </dsp:txBody>
      <dsp:txXfrm>
        <a:off x="455956" y="2884230"/>
        <a:ext cx="6037528" cy="3995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65A9-1670-4C38-8AAC-D972091667DE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09AD674-C824-4FD4-92A7-03A7BF4F4E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65A9-1670-4C38-8AAC-D972091667DE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D674-C824-4FD4-92A7-03A7BF4F4E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65A9-1670-4C38-8AAC-D972091667DE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D674-C824-4FD4-92A7-03A7BF4F4E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65A9-1670-4C38-8AAC-D972091667DE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09AD674-C824-4FD4-92A7-03A7BF4F4E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65A9-1670-4C38-8AAC-D972091667DE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D674-C824-4FD4-92A7-03A7BF4F4E7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65A9-1670-4C38-8AAC-D972091667DE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D674-C824-4FD4-92A7-03A7BF4F4E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65A9-1670-4C38-8AAC-D972091667DE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09AD674-C824-4FD4-92A7-03A7BF4F4E7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65A9-1670-4C38-8AAC-D972091667DE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D674-C824-4FD4-92A7-03A7BF4F4E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65A9-1670-4C38-8AAC-D972091667DE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D674-C824-4FD4-92A7-03A7BF4F4E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65A9-1670-4C38-8AAC-D972091667DE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D674-C824-4FD4-92A7-03A7BF4F4E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65A9-1670-4C38-8AAC-D972091667DE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D674-C824-4FD4-92A7-03A7BF4F4E7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7ED65A9-1670-4C38-8AAC-D972091667DE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09AD674-C824-4FD4-92A7-03A7BF4F4E7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4293096"/>
            <a:ext cx="8458200" cy="1222375"/>
          </a:xfrm>
        </p:spPr>
        <p:txBody>
          <a:bodyPr>
            <a:normAutofit fontScale="90000"/>
          </a:bodyPr>
          <a:lstStyle/>
          <a:p>
            <a:r>
              <a:rPr lang="ru-RU" dirty="0">
                <a:effectLst/>
              </a:rPr>
              <a:t>Отчет по научно-исследовательской </a:t>
            </a:r>
            <a:r>
              <a:rPr lang="ru-RU" dirty="0" smtClean="0">
                <a:effectLst/>
              </a:rPr>
              <a:t>деятельности </a:t>
            </a:r>
            <a:r>
              <a:rPr lang="ru-RU" dirty="0"/>
              <a:t>за 2013 год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3284984"/>
            <a:ext cx="8458200" cy="914400"/>
          </a:xfrm>
        </p:spPr>
        <p:txBody>
          <a:bodyPr/>
          <a:lstStyle/>
          <a:p>
            <a:r>
              <a:rPr lang="ru-RU" dirty="0" smtClean="0"/>
              <a:t>Волгоградский филиал </a:t>
            </a:r>
            <a:r>
              <a:rPr lang="ru-RU" dirty="0" err="1" smtClean="0"/>
              <a:t>РАНХиГС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75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ru-RU" sz="3100" dirty="0">
                <a:effectLst/>
              </a:rPr>
              <a:t>Изданные </a:t>
            </a:r>
            <a:r>
              <a:rPr lang="ru-RU" sz="3100" dirty="0" smtClean="0">
                <a:effectLst/>
              </a:rPr>
              <a:t>сотрудниками филиала монографии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4205099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572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686800" cy="838200"/>
          </a:xfrm>
        </p:spPr>
        <p:txBody>
          <a:bodyPr>
            <a:noAutofit/>
          </a:bodyPr>
          <a:lstStyle/>
          <a:p>
            <a:r>
              <a:rPr lang="ru-RU" sz="2800" dirty="0">
                <a:effectLst/>
              </a:rPr>
              <a:t>Изданные сотрудниками </a:t>
            </a:r>
            <a:r>
              <a:rPr lang="ru-RU" sz="2800" dirty="0" smtClean="0">
                <a:effectLst/>
              </a:rPr>
              <a:t>филиала статьи, доклады, материалы конференций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3206273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2477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686800" cy="838200"/>
          </a:xfrm>
        </p:spPr>
        <p:txBody>
          <a:bodyPr>
            <a:noAutofit/>
          </a:bodyPr>
          <a:lstStyle/>
          <a:p>
            <a:r>
              <a:rPr lang="ru-RU" sz="2800" dirty="0">
                <a:effectLst/>
              </a:rPr>
              <a:t>Изданные сотрудниками </a:t>
            </a:r>
            <a:r>
              <a:rPr lang="ru-RU" sz="2800" dirty="0" smtClean="0">
                <a:effectLst/>
              </a:rPr>
              <a:t>филиала </a:t>
            </a:r>
            <a:r>
              <a:rPr lang="ru-RU" sz="2800" dirty="0">
                <a:effectLst/>
              </a:rPr>
              <a:t>статьи, доклады, материалы конференций</a:t>
            </a:r>
            <a:endParaRPr lang="ru-RU" sz="2800" dirty="0"/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691308"/>
              </p:ext>
            </p:extLst>
          </p:nvPr>
        </p:nvGraphicFramePr>
        <p:xfrm>
          <a:off x="1547664" y="1556792"/>
          <a:ext cx="5509490" cy="452596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88031"/>
                <a:gridCol w="2329512"/>
                <a:gridCol w="732997"/>
                <a:gridCol w="719650"/>
                <a:gridCol w="719650"/>
                <a:gridCol w="719650"/>
              </a:tblGrid>
              <a:tr h="122323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№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Кафедра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Общее количество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Из списка ВАК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23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Кол-во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Объем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Кол-во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Объем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</a:tr>
              <a:tr h="4892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Факультет государственного и муниципального управления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185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75,19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n-lt"/>
                          <a:ea typeface="+mn-ea"/>
                        </a:rPr>
                        <a:t>54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34,36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</a:tr>
              <a:tr h="12232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Кафедра психологии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14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2,5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</a:tr>
              <a:tr h="2446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Кафедра истории и теории политики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32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16,5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12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7,8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</a:tr>
              <a:tr h="2446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Кафедра философии и социологии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40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22,57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11,31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</a:tr>
              <a:tr h="3669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Кафедра лингвистики и межкультурной коммуникации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53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27,42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11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8,65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</a:tr>
              <a:tr h="12232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Кафедра менеджмента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46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5,7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8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4,1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</a:tr>
              <a:tr h="12232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7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Экономический факультет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103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57,26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45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26,46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</a:tr>
              <a:tr h="3669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8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Кафедра информационных систем и математического моделирования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16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6,79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8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4,99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</a:tr>
              <a:tr h="2446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9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Кафедра налогообложения и аудита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33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16,22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21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11,37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</a:tr>
              <a:tr h="2446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10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Кафедра экономики и финансов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54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34,25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16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10,1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</a:tr>
              <a:tr h="12232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11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Юридический факультет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158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77,8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50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37,7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</a:tr>
              <a:tr h="2446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12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Кафедра гражданско-правовых дисциплин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75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46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19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23,15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</a:tr>
              <a:tr h="2446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13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Кафедра теории и истории государства и права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16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7,5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13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5,9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</a:tr>
              <a:tr h="2446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14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Кафедра уголовно-правовых дисциплин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27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8,85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2,4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</a:tr>
              <a:tr h="2446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15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Кафедра конституционного и административного права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28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11,7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12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6,25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</a:tr>
              <a:tr h="2446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16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Кафедра физической и специальной подготовки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12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3,75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</a:tr>
              <a:tr h="2446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17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Научно-организационный отдел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  <a:ea typeface="+mn-ea"/>
                        </a:rPr>
                        <a:t>9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7,5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3,63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</a:tr>
              <a:tr h="12232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Всего по Филиалу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455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217,75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153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102,15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71" marR="45871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26452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836712"/>
            <a:ext cx="8686800" cy="838200"/>
          </a:xfrm>
        </p:spPr>
        <p:txBody>
          <a:bodyPr>
            <a:noAutofit/>
          </a:bodyPr>
          <a:lstStyle/>
          <a:p>
            <a:r>
              <a:rPr lang="ru-RU" sz="2800" dirty="0">
                <a:effectLst/>
              </a:rPr>
              <a:t>Количество и объем изданных штатными сотрудниками </a:t>
            </a:r>
            <a:r>
              <a:rPr lang="ru-RU" sz="2800" dirty="0" smtClean="0">
                <a:effectLst/>
              </a:rPr>
              <a:t>филиал, </a:t>
            </a:r>
            <a:r>
              <a:rPr lang="ru-RU" sz="2800" dirty="0">
                <a:effectLst/>
              </a:rPr>
              <a:t>монографий, статей</a:t>
            </a:r>
            <a:r>
              <a:rPr lang="ru-RU" sz="2900" dirty="0">
                <a:effectLst/>
              </a:rPr>
              <a:t/>
            </a:r>
            <a:br>
              <a:rPr lang="ru-RU" sz="2900" dirty="0">
                <a:effectLst/>
              </a:rPr>
            </a:br>
            <a:endParaRPr lang="ru-RU" sz="29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82870"/>
              </p:ext>
            </p:extLst>
          </p:nvPr>
        </p:nvGraphicFramePr>
        <p:xfrm>
          <a:off x="1259631" y="2060848"/>
          <a:ext cx="6452231" cy="259228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872209"/>
                <a:gridCol w="1361304"/>
                <a:gridCol w="1609359"/>
                <a:gridCol w="1609359"/>
              </a:tblGrid>
              <a:tr h="2592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Факультет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Монографии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Статьи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 т.ч. изданич ВАК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0369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Факультет государственного и муниципального управления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8/118,5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185/75,19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54/34,36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92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Экономический факультет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9/62,45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103/57,26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45/26,46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92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Юридический факультет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8/88,85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158/77,8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50/37,7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184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Научно-организационный отдел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4/62,05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9/7,5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4/3,63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92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Всего по Филиалу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29/331,85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455/217,75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153/102,15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552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686800" cy="838200"/>
          </a:xfrm>
        </p:spPr>
        <p:txBody>
          <a:bodyPr>
            <a:noAutofit/>
          </a:bodyPr>
          <a:lstStyle/>
          <a:p>
            <a:r>
              <a:rPr lang="ru-RU" sz="2800" dirty="0"/>
              <a:t>Динамика</a:t>
            </a:r>
            <a:r>
              <a:rPr lang="ru-RU" sz="2800" dirty="0" smtClean="0"/>
              <a:t> </a:t>
            </a:r>
            <a:r>
              <a:rPr lang="ru-RU" sz="2800" dirty="0"/>
              <a:t>публикационной</a:t>
            </a:r>
            <a:r>
              <a:rPr lang="ru-RU" sz="2800" dirty="0" smtClean="0"/>
              <a:t> активности сотрудников Волгоградского филиала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1487094"/>
              </p:ext>
            </p:extLst>
          </p:nvPr>
        </p:nvGraphicFramePr>
        <p:xfrm>
          <a:off x="1043608" y="1556792"/>
          <a:ext cx="6077585" cy="19202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518920"/>
                <a:gridCol w="1519555"/>
                <a:gridCol w="1519555"/>
                <a:gridCol w="1519555"/>
              </a:tblGrid>
              <a:tr h="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Год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монографии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статьи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В изд. ВАК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2009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17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370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66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2010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26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443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72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2011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19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371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99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2012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27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457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153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2013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29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455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153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975220905"/>
              </p:ext>
            </p:extLst>
          </p:nvPr>
        </p:nvGraphicFramePr>
        <p:xfrm>
          <a:off x="251520" y="3356992"/>
          <a:ext cx="8400256" cy="2983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1310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>
            <a:normAutofit/>
          </a:bodyPr>
          <a:lstStyle/>
          <a:p>
            <a:r>
              <a:rPr lang="ru-RU" sz="2800" dirty="0">
                <a:effectLst/>
              </a:rPr>
              <a:t>ПРОВЕДЕНИЕ </a:t>
            </a:r>
            <a:r>
              <a:rPr lang="ru-RU" sz="2800" dirty="0" smtClean="0">
                <a:effectLst/>
              </a:rPr>
              <a:t>научных МЕРОПРИЯТИЙ в филиале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3109356"/>
              </p:ext>
            </p:extLst>
          </p:nvPr>
        </p:nvGraphicFramePr>
        <p:xfrm>
          <a:off x="251520" y="2060848"/>
          <a:ext cx="4330423" cy="214721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164872"/>
                <a:gridCol w="2165551"/>
              </a:tblGrid>
              <a:tr h="2385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Подразделение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Количество мероприятий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157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Факультет государственного и муниципального управления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857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Экономический факультет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857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Юридический факультет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71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Научно-организационный отдел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857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Всего по филиалу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2454" y="1052736"/>
            <a:ext cx="729369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филиале проведено </a:t>
            </a: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__34___  </a:t>
            </a:r>
            <a:r>
              <a:rPr lang="ru-RU" sz="600" dirty="0"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научных мероприятия (конференций, круглых столов, семинаров), в том числе 6 международных.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Распределение научных мероприятий по подразделениям Волгоградского филиала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РАНХиГС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932119117"/>
              </p:ext>
            </p:extLst>
          </p:nvPr>
        </p:nvGraphicFramePr>
        <p:xfrm>
          <a:off x="4716016" y="2132856"/>
          <a:ext cx="4320480" cy="1944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2113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686800" cy="838200"/>
          </a:xfrm>
        </p:spPr>
        <p:txBody>
          <a:bodyPr>
            <a:noAutofit/>
          </a:bodyPr>
          <a:lstStyle/>
          <a:p>
            <a:r>
              <a:rPr lang="ru-RU" sz="2800" dirty="0">
                <a:effectLst/>
              </a:rPr>
              <a:t>О работе аспирантуры в 2013-2014 учебном году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Подготовка аспирантов ведется  по 10 специальностям</a:t>
            </a:r>
          </a:p>
          <a:p>
            <a:r>
              <a:rPr lang="ru-RU" b="1" dirty="0"/>
              <a:t>08.00.05 </a:t>
            </a:r>
            <a:r>
              <a:rPr lang="ru-RU" dirty="0"/>
              <a:t>Экономика и управление народным хозяйством (экономическая безопасность)</a:t>
            </a:r>
          </a:p>
          <a:p>
            <a:r>
              <a:rPr lang="ru-RU" b="1" dirty="0"/>
              <a:t>08.00.10</a:t>
            </a:r>
            <a:r>
              <a:rPr lang="ru-RU" dirty="0"/>
              <a:t> Финансы, денежное обращение и кредит</a:t>
            </a:r>
          </a:p>
          <a:p>
            <a:r>
              <a:rPr lang="ru-RU" b="1" dirty="0"/>
              <a:t>08.00.12 </a:t>
            </a:r>
            <a:r>
              <a:rPr lang="ru-RU" dirty="0"/>
              <a:t>Бухгалтерский учет, статистика</a:t>
            </a:r>
          </a:p>
          <a:p>
            <a:r>
              <a:rPr lang="ru-RU" b="1" dirty="0"/>
              <a:t>12.00.01 </a:t>
            </a:r>
            <a:r>
              <a:rPr lang="ru-RU" dirty="0"/>
              <a:t>Теория и история права и государства; история учений о праве и государстве</a:t>
            </a:r>
          </a:p>
          <a:p>
            <a:r>
              <a:rPr lang="ru-RU" b="1" dirty="0"/>
              <a:t>12.00.02 </a:t>
            </a:r>
            <a:r>
              <a:rPr lang="ru-RU" dirty="0"/>
              <a:t>Конституционное право;  конституционный судебный процесс;  муниципальное право</a:t>
            </a:r>
          </a:p>
          <a:p>
            <a:r>
              <a:rPr lang="ru-RU" b="1" dirty="0"/>
              <a:t>12.00.03</a:t>
            </a:r>
            <a:r>
              <a:rPr lang="ru-RU" dirty="0"/>
              <a:t> Гражданское право; предпринимательское право; семейное право; 	международное частное право</a:t>
            </a:r>
          </a:p>
          <a:p>
            <a:r>
              <a:rPr lang="ru-RU" b="1" dirty="0"/>
              <a:t>12.00.06 </a:t>
            </a:r>
            <a:r>
              <a:rPr lang="ru-RU" dirty="0"/>
              <a:t>Земельное право; </a:t>
            </a:r>
            <a:r>
              <a:rPr lang="ru-RU" dirty="0" err="1"/>
              <a:t>природоресурсное</a:t>
            </a:r>
            <a:r>
              <a:rPr lang="ru-RU" dirty="0"/>
              <a:t> право;  экологическое право; </a:t>
            </a:r>
            <a:r>
              <a:rPr lang="ru-RU" b="1" dirty="0"/>
              <a:t>	</a:t>
            </a:r>
            <a:r>
              <a:rPr lang="ru-RU" dirty="0"/>
              <a:t> аграрное право</a:t>
            </a:r>
          </a:p>
          <a:p>
            <a:r>
              <a:rPr lang="ru-RU" b="1" dirty="0"/>
              <a:t>19.00.05</a:t>
            </a:r>
            <a:r>
              <a:rPr lang="ru-RU" dirty="0"/>
              <a:t> Социальная психология</a:t>
            </a:r>
          </a:p>
          <a:p>
            <a:r>
              <a:rPr lang="ru-RU" b="1" dirty="0"/>
              <a:t>22.00.08</a:t>
            </a:r>
            <a:r>
              <a:rPr lang="ru-RU" dirty="0"/>
              <a:t> Социология управления</a:t>
            </a:r>
          </a:p>
          <a:p>
            <a:r>
              <a:rPr lang="ru-RU" b="1" dirty="0"/>
              <a:t>23.00.02</a:t>
            </a:r>
            <a:r>
              <a:rPr lang="ru-RU" dirty="0"/>
              <a:t> Политические институты, процессы и  технологии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977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effectLst/>
              </a:rPr>
              <a:t>Прием в аспирантуру в 2013 году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1915827"/>
              </p:ext>
            </p:extLst>
          </p:nvPr>
        </p:nvGraphicFramePr>
        <p:xfrm>
          <a:off x="1835696" y="1404400"/>
          <a:ext cx="5233934" cy="459688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887670"/>
                <a:gridCol w="508559"/>
                <a:gridCol w="589577"/>
                <a:gridCol w="624064"/>
                <a:gridCol w="624064"/>
              </a:tblGrid>
              <a:tr h="224428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Научная специальность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107" marR="56107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Бюджет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107" marR="5610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Договор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107" marR="5610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44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очно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заочно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очно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заочно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107" marR="56107" marT="0" marB="0" anchor="ctr"/>
                </a:tc>
              </a:tr>
              <a:tr h="44885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08.00.05 Экономика и управление народным хозяйством (экономическая безопасность)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-</a:t>
                      </a: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107" marR="56107" marT="0" marB="0" anchor="ctr"/>
                </a:tc>
              </a:tr>
              <a:tr h="44885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08.00.10 Финансы, денежное обращение и кредит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107" marR="56107" marT="0" marB="0" anchor="ctr"/>
                </a:tc>
              </a:tr>
              <a:tr h="22442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08.00.12 Бухгалтерский учет, статистика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107" marR="56107" marT="0" marB="0" anchor="ctr"/>
                </a:tc>
              </a:tr>
              <a:tr h="44885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12.00.01 Теория и история права и государства; история учений о праве и государстве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107" marR="56107" marT="0" marB="0" anchor="ctr"/>
                </a:tc>
              </a:tr>
              <a:tr h="67328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12.00.03 Гражданское право; предпринимательское право; семейное право;  международное частное право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107" marR="56107" marT="0" marB="0" anchor="ctr"/>
                </a:tc>
              </a:tr>
              <a:tr h="71068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12.00.06 Земельное право; природоресурсное право;  экологическое право;</a:t>
                      </a:r>
                      <a:r>
                        <a:rPr lang="ru-RU" sz="1100">
                          <a:effectLst/>
                        </a:rPr>
                        <a:t> </a:t>
                      </a:r>
                      <a:r>
                        <a:rPr lang="ru-RU" sz="1000">
                          <a:effectLst/>
                        </a:rPr>
                        <a:t>	 аграрное право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107" marR="56107" marT="0" marB="0" anchor="ctr"/>
                </a:tc>
              </a:tr>
              <a:tr h="22442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19.00.05 Социальная психология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-</a:t>
                      </a: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107" marR="56107" marT="0" marB="0" anchor="ctr"/>
                </a:tc>
              </a:tr>
              <a:tr h="22442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22.00.08 Социология управления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-</a:t>
                      </a: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107" marR="56107" marT="0" marB="0" anchor="ctr"/>
                </a:tc>
              </a:tr>
              <a:tr h="44885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23.00.02 Политические институты, процессы и  технологии 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107" marR="56107" marT="0" marB="0" anchor="ctr"/>
                </a:tc>
              </a:tr>
              <a:tr h="224428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Итого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107" marR="561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107" marR="56107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979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effectLst/>
              </a:rPr>
              <a:t>В 2013 году </a:t>
            </a:r>
            <a:r>
              <a:rPr lang="ru-RU" sz="2800" dirty="0" smtClean="0">
                <a:effectLst/>
              </a:rPr>
              <a:t>защитил диссертацию </a:t>
            </a:r>
            <a:r>
              <a:rPr lang="ru-RU" sz="2800" dirty="0">
                <a:effectLst/>
              </a:rPr>
              <a:t>в течение года после окончания </a:t>
            </a:r>
            <a:r>
              <a:rPr lang="ru-RU" sz="2800" dirty="0" smtClean="0">
                <a:effectLst/>
              </a:rPr>
              <a:t>аспирантуры </a:t>
            </a:r>
            <a:r>
              <a:rPr lang="ru-RU" sz="2900" dirty="0">
                <a:effectLst/>
              </a:rPr>
              <a:t/>
            </a:r>
            <a:br>
              <a:rPr lang="ru-RU" sz="2900" dirty="0">
                <a:effectLst/>
              </a:rPr>
            </a:br>
            <a:endParaRPr lang="ru-RU" sz="29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9256973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459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В настоящее время в аспирантуре обучается </a:t>
            </a:r>
            <a:r>
              <a:rPr lang="ru-RU" u="sng" dirty="0"/>
              <a:t>66 аспирантов</a:t>
            </a:r>
            <a:r>
              <a:rPr lang="ru-RU" dirty="0"/>
              <a:t>, из них на </a:t>
            </a:r>
            <a:r>
              <a:rPr lang="ru-RU" dirty="0" smtClean="0"/>
              <a:t>бюджетной основе  </a:t>
            </a:r>
            <a:r>
              <a:rPr lang="ru-RU" u="sng" dirty="0"/>
              <a:t>- 52 человека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r>
              <a:rPr lang="ru-RU" dirty="0"/>
              <a:t>Научное руководство аспирантами осуществляют </a:t>
            </a:r>
            <a:r>
              <a:rPr lang="ru-RU" u="sng" dirty="0"/>
              <a:t>26 преподавателей</a:t>
            </a:r>
            <a:r>
              <a:rPr lang="ru-RU" dirty="0"/>
              <a:t>, из них:</a:t>
            </a:r>
          </a:p>
          <a:p>
            <a:r>
              <a:rPr lang="ru-RU" dirty="0"/>
              <a:t>докторов наук – </a:t>
            </a:r>
            <a:r>
              <a:rPr lang="ru-RU" u="sng" dirty="0"/>
              <a:t>16  человек</a:t>
            </a:r>
            <a:r>
              <a:rPr lang="ru-RU" dirty="0"/>
              <a:t>,</a:t>
            </a:r>
          </a:p>
          <a:p>
            <a:r>
              <a:rPr lang="ru-RU" dirty="0"/>
              <a:t>кандидатов  наук – </a:t>
            </a:r>
            <a:r>
              <a:rPr lang="ru-RU" u="sng" dirty="0"/>
              <a:t>10 человек</a:t>
            </a:r>
            <a:r>
              <a:rPr lang="ru-RU" dirty="0"/>
              <a:t>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778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effectLst/>
              </a:rPr>
              <a:t>Основные направления научно-исследовательской </a:t>
            </a:r>
            <a:br>
              <a:rPr lang="ru-RU" sz="2800" dirty="0">
                <a:effectLst/>
              </a:rPr>
            </a:br>
            <a:r>
              <a:rPr lang="ru-RU" sz="2800" dirty="0">
                <a:effectLst/>
              </a:rPr>
              <a:t>деятельности в </a:t>
            </a:r>
            <a:r>
              <a:rPr lang="ru-RU" sz="2800" dirty="0" smtClean="0">
                <a:effectLst/>
              </a:rPr>
              <a:t>Филиале</a:t>
            </a:r>
            <a:endParaRPr lang="ru-RU" sz="28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4146262"/>
              </p:ext>
            </p:extLst>
          </p:nvPr>
        </p:nvGraphicFramePr>
        <p:xfrm>
          <a:off x="827583" y="1554165"/>
          <a:ext cx="7344816" cy="496503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74005"/>
                <a:gridCol w="3750680"/>
                <a:gridCol w="1908279"/>
                <a:gridCol w="1311852"/>
              </a:tblGrid>
              <a:tr h="791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№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Тема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Подразделение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Науч. рук.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/>
                </a:tc>
              </a:tr>
              <a:tr h="2582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  <a:tc>
                  <a:txBody>
                    <a:bodyPr/>
                    <a:lstStyle/>
                    <a:p>
                      <a:pPr indent="20320"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Муниципальная </a:t>
                      </a:r>
                      <a:r>
                        <a:rPr lang="ru-RU" sz="800" dirty="0">
                          <a:effectLst/>
                        </a:rPr>
                        <a:t>политика в современной </a:t>
                      </a:r>
                      <a:r>
                        <a:rPr lang="ru-RU" sz="800" dirty="0" smtClean="0">
                          <a:effectLst/>
                        </a:rPr>
                        <a:t>России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Каф. истории и теории политики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Колесников В.А.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</a:tr>
              <a:tr h="2463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  <a:tc>
                  <a:txBody>
                    <a:bodyPr/>
                    <a:lstStyle/>
                    <a:p>
                      <a:pPr indent="20320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История Нижнего Поволжья в рукописном наследии И.Я. Лерхе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Директорат,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каф. истории и теории политики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Тюменцев И.О.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</a:tr>
              <a:tr h="2483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  <a:tc>
                  <a:txBody>
                    <a:bodyPr/>
                    <a:lstStyle/>
                    <a:p>
                      <a:pPr indent="20320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Епископ Иаков (Вечерков) в общественной и научной жизни России первой половины XIX века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Издательство,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каф. истории и теории политики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Клейтман А.Л.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</a:tr>
              <a:tr h="3792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  <a:tc>
                  <a:txBody>
                    <a:bodyPr/>
                    <a:lstStyle/>
                    <a:p>
                      <a:pPr indent="20320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Документы Архивного фонда Волгоградской области о политике советско-партийного руководства в отношении донского казачества на территории современной Волгоградской области в сер. 1920-х - нач. 1940-х гг.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Каф. истории и теории политики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Рвачева О.В.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</a:tr>
              <a:tr h="2390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  <a:tc>
                  <a:txBody>
                    <a:bodyPr/>
                    <a:lstStyle/>
                    <a:p>
                      <a:pPr indent="20320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Имидж региона как коммуникативная стратегия власти и СМИ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Каф. менеджмента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Дроздова Ю.А.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</a:tr>
              <a:tr h="3792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  <a:tc>
                  <a:txBody>
                    <a:bodyPr/>
                    <a:lstStyle/>
                    <a:p>
                      <a:pPr indent="20320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Система социально-психологических  технологий оценки и развития управленческих компетенций современных руководителей: разработка и эффективность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Каф. психологии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Зиновьева Д.М.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</a:tr>
              <a:tr h="3792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7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  <a:tc>
                  <a:txBody>
                    <a:bodyPr/>
                    <a:lstStyle/>
                    <a:p>
                      <a:pPr indent="20320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Правовое обеспечение развития органов государственной власти и местного самоуправления в Российской Федерации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Каф. конституционного и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административного права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Абезин Д.А.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</a:tr>
              <a:tr h="2374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8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  <a:tc>
                  <a:txBody>
                    <a:bodyPr/>
                    <a:lstStyle/>
                    <a:p>
                      <a:pPr indent="20320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Актуальные проблемы защиты гражданских прав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Каф. гражданско-правовых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дисциплин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Бортенев А.И.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</a:tr>
              <a:tr h="2492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9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  <a:tc>
                  <a:txBody>
                    <a:bodyPr/>
                    <a:lstStyle/>
                    <a:p>
                      <a:pPr indent="20320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Актуальные проблемы развития финансовых рынков России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Каф. экономики и финансов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Брехова Ю.В.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</a:tr>
              <a:tr h="2509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10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  <a:tc>
                  <a:txBody>
                    <a:bodyPr/>
                    <a:lstStyle/>
                    <a:p>
                      <a:pPr indent="20320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Обеспечение прав личности в уголовном судопроизводстве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Каф. </a:t>
                      </a:r>
                      <a:r>
                        <a:rPr lang="ru-RU" sz="800" dirty="0">
                          <a:effectLst/>
                        </a:rPr>
                        <a:t>уголовно-правовых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дисциплин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Сенцов А.С.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</a:tr>
              <a:tr h="3792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11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  <a:tc>
                  <a:txBody>
                    <a:bodyPr/>
                    <a:lstStyle/>
                    <a:p>
                      <a:pPr indent="20320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Развитие институциональной модели налогообложения в условиях становления российской экономики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Каф. налогообложения и аудита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Шиндялова Т.Н.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</a:tr>
              <a:tr h="2324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12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  <a:tc>
                  <a:txBody>
                    <a:bodyPr/>
                    <a:lstStyle/>
                    <a:p>
                      <a:pPr indent="20320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Компьютерные методы аналитического и геометрического исследования задач динамики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Каф. ИСиММ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Харламов М.П.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</a:tr>
              <a:tr h="3511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13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  <a:tc>
                  <a:txBody>
                    <a:bodyPr/>
                    <a:lstStyle/>
                    <a:p>
                      <a:pPr indent="20320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Обучение иностранному языку в неязыковом вузе гуманитарного профиля: теоретический, методический и практический аспекты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Каф. лингвистики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Бессарабова И.С.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</a:tr>
              <a:tr h="3792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14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  <a:tc>
                  <a:txBody>
                    <a:bodyPr/>
                    <a:lstStyle/>
                    <a:p>
                      <a:pPr indent="20320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Динамика физической подготовленности и оценка уровня здоровья студентов Волгоградского филиала </a:t>
                      </a:r>
                      <a:r>
                        <a:rPr lang="ru-RU" sz="800" dirty="0" err="1">
                          <a:effectLst/>
                        </a:rPr>
                        <a:t>РАНХиГС</a:t>
                      </a:r>
                      <a:r>
                        <a:rPr lang="ru-RU" sz="800" dirty="0">
                          <a:effectLst/>
                        </a:rPr>
                        <a:t> (в </a:t>
                      </a:r>
                      <a:r>
                        <a:rPr lang="ru-RU" sz="800" dirty="0" err="1">
                          <a:effectLst/>
                        </a:rPr>
                        <a:t>межфакультетном</a:t>
                      </a:r>
                      <a:r>
                        <a:rPr lang="ru-RU" sz="800" dirty="0">
                          <a:effectLst/>
                        </a:rPr>
                        <a:t> сравнении)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Каф. физической культуры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Дзержинский Г.А.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</a:tr>
              <a:tr h="3792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15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  <a:tc>
                  <a:txBody>
                    <a:bodyPr/>
                    <a:lstStyle/>
                    <a:p>
                      <a:pPr indent="20320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Финансовая грамотность населения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Директорат,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каф. </a:t>
                      </a:r>
                      <a:r>
                        <a:rPr lang="ru-RU" sz="800" dirty="0">
                          <a:effectLst/>
                        </a:rPr>
                        <a:t>Экономики и финансов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</a:rPr>
                        <a:t>Придачук</a:t>
                      </a:r>
                      <a:r>
                        <a:rPr lang="ru-RU" sz="800" dirty="0">
                          <a:effectLst/>
                        </a:rPr>
                        <a:t> М.П.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614" marR="35614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579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effectLst/>
              </a:rPr>
              <a:t>Контингент  аспирантов по кафедрам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1286068"/>
              </p:ext>
            </p:extLst>
          </p:nvPr>
        </p:nvGraphicFramePr>
        <p:xfrm>
          <a:off x="1979712" y="1844824"/>
          <a:ext cx="4195430" cy="34350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49295"/>
                <a:gridCol w="154613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Кафедра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Количество аспирантов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Гражданско-правовых дисциплин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Истории и теории политики 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Конституционного и административного права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Менеджмента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Налогообложения и аудита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Психологии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Философии и социологии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Теории и истории права и государства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Экономики и финансов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620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>
                <a:effectLst/>
              </a:rPr>
              <a:t>ЗАЩИЩЕНЫ ДИССЕРТАЦИИ СОТРУДНИКАМИ Волгоградского </a:t>
            </a:r>
            <a:r>
              <a:rPr lang="ru-RU" sz="3100" dirty="0" smtClean="0">
                <a:effectLst/>
              </a:rPr>
              <a:t>филиала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0598649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8788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i="1" dirty="0"/>
              <a:t>В 2014 году </a:t>
            </a:r>
            <a:r>
              <a:rPr lang="ru-RU" i="1" dirty="0" smtClean="0"/>
              <a:t>академии </a:t>
            </a:r>
            <a:r>
              <a:rPr lang="ru-RU" i="1" dirty="0"/>
              <a:t>предстоит процедура лицензирования направлений подготовки </a:t>
            </a:r>
            <a:r>
              <a:rPr lang="ru-RU" i="1" dirty="0" smtClean="0"/>
              <a:t> </a:t>
            </a:r>
            <a:r>
              <a:rPr lang="ru-RU" i="1" dirty="0"/>
              <a:t>кадров высшей квалификации в связи с вступлением в силу  01.01.2013 г. закона «</a:t>
            </a:r>
            <a:r>
              <a:rPr lang="ru-RU" b="1" i="1" dirty="0"/>
              <a:t>Об образовании в Российской Федерации</a:t>
            </a:r>
            <a:r>
              <a:rPr lang="ru-RU" i="1" dirty="0"/>
              <a:t>» и утверждением </a:t>
            </a:r>
            <a:r>
              <a:rPr lang="ru-RU" b="1" i="1" dirty="0"/>
              <a:t>Перечня направлений подготовки высшего образования</a:t>
            </a:r>
            <a:r>
              <a:rPr lang="ru-RU" i="1" dirty="0"/>
              <a:t>, к которым теперь относятся  программы подготовки научно-педагогических кадров в аспирантуре.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063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686800" cy="838200"/>
          </a:xfrm>
        </p:spPr>
        <p:txBody>
          <a:bodyPr>
            <a:noAutofit/>
          </a:bodyPr>
          <a:lstStyle/>
          <a:p>
            <a:r>
              <a:rPr lang="ru-RU" sz="2800" dirty="0">
                <a:effectLst/>
              </a:rPr>
              <a:t>ОРГАНИЗАЦИЯ НАУЧНО-ИССЛЕДОВАТЕЛЬСКОЙ РАБОТЫ СТУДЕНТОВ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1705458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00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686800" cy="838200"/>
          </a:xfrm>
        </p:spPr>
        <p:txBody>
          <a:bodyPr>
            <a:normAutofit/>
          </a:bodyPr>
          <a:lstStyle/>
          <a:p>
            <a:r>
              <a:rPr lang="ru-RU" sz="2800" dirty="0">
                <a:effectLst/>
              </a:rPr>
              <a:t>Результативность НИР студентов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7106954"/>
              </p:ext>
            </p:extLst>
          </p:nvPr>
        </p:nvGraphicFramePr>
        <p:xfrm>
          <a:off x="304800" y="1554163"/>
          <a:ext cx="8686800" cy="36030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5133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686800" cy="838200"/>
          </a:xfrm>
        </p:spPr>
        <p:txBody>
          <a:bodyPr>
            <a:normAutofit/>
          </a:bodyPr>
          <a:lstStyle/>
          <a:p>
            <a:r>
              <a:rPr lang="ru-RU" sz="2800" dirty="0">
                <a:effectLst/>
              </a:rPr>
              <a:t>Результативность НИРС по факультетам</a:t>
            </a:r>
            <a:endParaRPr lang="ru-RU" sz="28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014098"/>
              </p:ext>
            </p:extLst>
          </p:nvPr>
        </p:nvGraphicFramePr>
        <p:xfrm>
          <a:off x="1450022" y="1916833"/>
          <a:ext cx="6396356" cy="31683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13103"/>
                <a:gridCol w="1256552"/>
                <a:gridCol w="913856"/>
                <a:gridCol w="989376"/>
                <a:gridCol w="723469"/>
              </a:tblGrid>
              <a:tr h="700704"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</a:rPr>
                        <a:t>Участие</a:t>
                      </a:r>
                      <a:endParaRPr lang="ru-RU" sz="1200" dirty="0">
                        <a:effectLst/>
                      </a:endParaRPr>
                    </a:p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</a:rPr>
                        <a:t>студентов в НИРС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000" kern="1200">
                          <a:effectLst/>
                        </a:rPr>
                        <a:t>Доклады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000" kern="1200">
                          <a:effectLst/>
                        </a:rPr>
                        <a:t>Публикации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000" kern="1200">
                          <a:effectLst/>
                        </a:rPr>
                        <a:t>Награды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167032"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</a:rPr>
                        <a:t>Государственного и муниципального управления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182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96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66327"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</a:rPr>
                        <a:t>Юридический факультет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66327"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</a:rPr>
                        <a:t>Экономический факультет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67960"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</a:rPr>
                        <a:t>Всего: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375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258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01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924944"/>
            <a:ext cx="8686800" cy="11521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dirty="0" smtClean="0">
                <a:solidFill>
                  <a:schemeClr val="accent1"/>
                </a:solidFill>
              </a:rPr>
              <a:t>Спасибо за внимание!</a:t>
            </a:r>
            <a:endParaRPr lang="ru-RU" sz="5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847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836712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ru-RU" sz="3100" b="1" dirty="0">
                <a:effectLst/>
              </a:rPr>
              <a:t>Объемы НИР выполненных в </a:t>
            </a:r>
            <a:r>
              <a:rPr lang="ru-RU" sz="3100" b="1" dirty="0" smtClean="0">
                <a:effectLst/>
              </a:rPr>
              <a:t>филиале</a:t>
            </a:r>
            <a:br>
              <a:rPr lang="ru-RU" sz="3100" b="1" dirty="0" smtClean="0">
                <a:effectLst/>
              </a:rPr>
            </a:br>
            <a:r>
              <a:rPr lang="ru-RU" sz="3100" b="1" dirty="0" smtClean="0">
                <a:effectLst/>
              </a:rPr>
              <a:t>за </a:t>
            </a:r>
            <a:r>
              <a:rPr lang="ru-RU" sz="3100" b="1" dirty="0">
                <a:effectLst/>
              </a:rPr>
              <a:t>2013 г.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0262671"/>
              </p:ext>
            </p:extLst>
          </p:nvPr>
        </p:nvGraphicFramePr>
        <p:xfrm>
          <a:off x="1619672" y="1484784"/>
          <a:ext cx="6076950" cy="4206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25650"/>
                <a:gridCol w="2025650"/>
                <a:gridCol w="202565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Источник финансирования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Объем работ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Количество тем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Объем бюджетных НИР, в т.ч.: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4 830 000,00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 за счет средств федерального бюджета, в т.ч.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1 690 000,00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Гранты РФФИ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1 060 000,00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Гранты РГНФ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630 000,00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РАНХиГС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Минобрнауки (ГК по ФЦП)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 за счет средств областного бюджета, в т.ч.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3 140 000,00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Софинансирование грантов РФФИ и РГНФ  из областного бюджета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1 140 000,00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Министерство финансов Волг. Обл.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(Финансовя грамотность)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2 000 000,00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Объем хоздоговорных НИР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435 000,00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Общий объем НИР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5 265 000,00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888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686800" cy="838200"/>
          </a:xfrm>
        </p:spPr>
        <p:txBody>
          <a:bodyPr>
            <a:noAutofit/>
          </a:bodyPr>
          <a:lstStyle/>
          <a:p>
            <a:r>
              <a:rPr lang="ru-RU" sz="2800" b="1" dirty="0">
                <a:effectLst/>
              </a:rPr>
              <a:t>Объемы НИР выполненных в </a:t>
            </a:r>
            <a:r>
              <a:rPr lang="ru-RU" sz="2800" b="1" dirty="0" smtClean="0">
                <a:effectLst/>
              </a:rPr>
              <a:t>филиале</a:t>
            </a:r>
            <a:br>
              <a:rPr lang="ru-RU" sz="2800" b="1" dirty="0" smtClean="0">
                <a:effectLst/>
              </a:rPr>
            </a:br>
            <a:r>
              <a:rPr lang="ru-RU" sz="2800" b="1" dirty="0" smtClean="0">
                <a:effectLst/>
              </a:rPr>
              <a:t>за </a:t>
            </a:r>
            <a:r>
              <a:rPr lang="ru-RU" sz="2800" b="1" dirty="0">
                <a:effectLst/>
              </a:rPr>
              <a:t>2013 г.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2740560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1675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686800" cy="838200"/>
          </a:xfrm>
        </p:spPr>
        <p:txBody>
          <a:bodyPr>
            <a:noAutofit/>
          </a:bodyPr>
          <a:lstStyle/>
          <a:p>
            <a:r>
              <a:rPr lang="ru-RU" sz="2800" dirty="0">
                <a:effectLst/>
              </a:rPr>
              <a:t>Объемы НИР, выполненных структурными подразделениями филиала</a:t>
            </a:r>
            <a:endParaRPr lang="ru-RU" sz="28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89050" y="20859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7338197"/>
              </p:ext>
            </p:extLst>
          </p:nvPr>
        </p:nvGraphicFramePr>
        <p:xfrm>
          <a:off x="1619672" y="1700808"/>
          <a:ext cx="5958205" cy="41010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5485"/>
                <a:gridCol w="2085340"/>
                <a:gridCol w="856615"/>
                <a:gridCol w="889064"/>
                <a:gridCol w="774636"/>
                <a:gridCol w="64706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Финансовый рейтинг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Подразделение (каф., отделы)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Всего выполнен объем НИР по подразделению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Гранты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Хоз. договоры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Количество тем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Экономики и финансов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2 000 000,00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2 000 000,00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Научно-организационный отдел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</a:rPr>
                        <a:t>995 </a:t>
                      </a:r>
                      <a:r>
                        <a:rPr lang="ru-RU" sz="900" dirty="0">
                          <a:effectLst/>
                        </a:rPr>
                        <a:t>000,00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900 000,00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95 000,00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Директорат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600 000,00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600 000,00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Философии и социологии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410 000,00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410 000,00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Лаборатория казачества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360 000,00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360 000,00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Информационных систем и математического моделирования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260 000,00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260 000,00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Психологии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220 000,00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220 000,00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Менеджмента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200 000,00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200 000,00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Издательство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140 000,00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100 000,00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40 000,00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Теории и истории права и государства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50 000,00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50 000,00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Гражданско-правовых дисциплин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30 000,00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30 000,00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Конституционного и административного права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0,00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Налогообложения и аудита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0,00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Истории и теории политики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0,00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Уголовно-правовых дисциплин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0,00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Физической и специальной подготовки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0,00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Лингвистики и межкультурной коммуникации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0,00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ИТОГО: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5 265 000,00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4 830 000,00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435 000,00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23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282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686800" cy="838200"/>
          </a:xfrm>
        </p:spPr>
        <p:txBody>
          <a:bodyPr>
            <a:noAutofit/>
          </a:bodyPr>
          <a:lstStyle/>
          <a:p>
            <a:r>
              <a:rPr lang="ru-RU" sz="2800" dirty="0" smtClean="0">
                <a:effectLst/>
              </a:rPr>
              <a:t>Общий Объем </a:t>
            </a:r>
            <a:r>
              <a:rPr lang="ru-RU" sz="2800" dirty="0">
                <a:effectLst/>
              </a:rPr>
              <a:t>НИР выполненных в филиале за </a:t>
            </a:r>
            <a:r>
              <a:rPr lang="ru-RU" sz="2800" dirty="0" smtClean="0">
                <a:effectLst/>
              </a:rPr>
              <a:t>2006-2013 </a:t>
            </a:r>
            <a:r>
              <a:rPr lang="ru-RU" sz="2800" dirty="0">
                <a:effectLst/>
              </a:rPr>
              <a:t>г.</a:t>
            </a:r>
            <a:endParaRPr lang="ru-RU" sz="28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622550" y="29940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327655"/>
              </p:ext>
            </p:extLst>
          </p:nvPr>
        </p:nvGraphicFramePr>
        <p:xfrm>
          <a:off x="395536" y="1916832"/>
          <a:ext cx="3168352" cy="27895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32181"/>
                <a:gridCol w="1536171"/>
              </a:tblGrid>
              <a:tr h="5579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Год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Объем финансирования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8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2006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9 622 448,00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8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2007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3 511 996,00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8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2008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4 983 774,00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8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2009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6 096 265,00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8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5 939 550,00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8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6 708 566,00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8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8 741 769,00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8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5 265 000,00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892995053"/>
              </p:ext>
            </p:extLst>
          </p:nvPr>
        </p:nvGraphicFramePr>
        <p:xfrm>
          <a:off x="3707904" y="1556792"/>
          <a:ext cx="4943872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82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686800" cy="838200"/>
          </a:xfrm>
        </p:spPr>
        <p:txBody>
          <a:bodyPr>
            <a:noAutofit/>
          </a:bodyPr>
          <a:lstStyle/>
          <a:p>
            <a:r>
              <a:rPr lang="ru-RU" sz="2800" dirty="0" err="1" smtClean="0">
                <a:effectLst/>
              </a:rPr>
              <a:t>Грантовая</a:t>
            </a:r>
            <a:r>
              <a:rPr lang="ru-RU" sz="2800" dirty="0" smtClean="0">
                <a:effectLst/>
              </a:rPr>
              <a:t> деятельность</a:t>
            </a:r>
            <a:br>
              <a:rPr lang="ru-RU" sz="2800" dirty="0" smtClean="0">
                <a:effectLst/>
              </a:rPr>
            </a:br>
            <a:r>
              <a:rPr lang="ru-RU" sz="2800" dirty="0" smtClean="0">
                <a:effectLst/>
              </a:rPr>
              <a:t>Волгоградского филиала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2780191"/>
              </p:ext>
            </p:extLst>
          </p:nvPr>
        </p:nvGraphicFramePr>
        <p:xfrm>
          <a:off x="1475656" y="1988840"/>
          <a:ext cx="6077585" cy="292875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518920"/>
                <a:gridCol w="1519555"/>
                <a:gridCol w="1519555"/>
                <a:gridCol w="1519555"/>
              </a:tblGrid>
              <a:tr h="4760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Источник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Количество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Сумма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Степень освоения средств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80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РГНФ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1 260 000,00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100%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60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РФФИ региональный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1 020 000,00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100%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80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РФФИ общий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550 000,00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100%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520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Министерство финансов Волгоградской области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2 000 000,00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100%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80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Всего</a:t>
                      </a:r>
                      <a:r>
                        <a:rPr lang="ru-RU" sz="1200" baseline="0" dirty="0" smtClean="0">
                          <a:effectLst/>
                        </a:rPr>
                        <a:t> по  Волгоградскому филиалу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4 830 000,00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100%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673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effectLst/>
              </a:rPr>
              <a:t>Динамика развития </a:t>
            </a:r>
            <a:r>
              <a:rPr lang="ru-RU" sz="2800" dirty="0" err="1">
                <a:effectLst/>
              </a:rPr>
              <a:t>грантовой</a:t>
            </a:r>
            <a:r>
              <a:rPr lang="ru-RU" sz="2800" dirty="0">
                <a:effectLst/>
              </a:rPr>
              <a:t> деятельности ВАГС – Волгоградский </a:t>
            </a:r>
            <a:r>
              <a:rPr lang="ru-RU" sz="2800" dirty="0" smtClean="0">
                <a:effectLst/>
              </a:rPr>
              <a:t>филиал РАНХИГС</a:t>
            </a:r>
            <a:br>
              <a:rPr lang="ru-RU" sz="2800" dirty="0" smtClean="0">
                <a:effectLst/>
              </a:rPr>
            </a:br>
            <a:r>
              <a:rPr lang="ru-RU" sz="2800" dirty="0" smtClean="0">
                <a:effectLst/>
              </a:rPr>
              <a:t>за 2008-2013 годы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5010558"/>
              </p:ext>
            </p:extLst>
          </p:nvPr>
        </p:nvGraphicFramePr>
        <p:xfrm>
          <a:off x="107504" y="2564904"/>
          <a:ext cx="3528392" cy="22433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6184"/>
                <a:gridCol w="1872208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Год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Объем финансирования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2008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270 000,00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2009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1 330 000,00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2010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1 932 000,00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2011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2 275 000,00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2012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4 400 000,00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2013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4 830 000,00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980621999"/>
              </p:ext>
            </p:extLst>
          </p:nvPr>
        </p:nvGraphicFramePr>
        <p:xfrm>
          <a:off x="3707904" y="1916832"/>
          <a:ext cx="5404306" cy="3328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127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686800" cy="838200"/>
          </a:xfrm>
        </p:spPr>
        <p:txBody>
          <a:bodyPr>
            <a:noAutofit/>
          </a:bodyPr>
          <a:lstStyle/>
          <a:p>
            <a:r>
              <a:rPr lang="ru-RU" sz="2800" dirty="0">
                <a:effectLst/>
              </a:rPr>
              <a:t>Распределение выполнения </a:t>
            </a:r>
            <a:r>
              <a:rPr lang="ru-RU" sz="2800" dirty="0" err="1">
                <a:effectLst/>
              </a:rPr>
              <a:t>грантовых</a:t>
            </a:r>
            <a:r>
              <a:rPr lang="ru-RU" sz="2800" dirty="0">
                <a:effectLst/>
              </a:rPr>
              <a:t> НИР </a:t>
            </a:r>
            <a:r>
              <a:rPr lang="ru-RU" sz="2800" dirty="0" smtClean="0">
                <a:effectLst/>
              </a:rPr>
              <a:t>по </a:t>
            </a:r>
            <a:r>
              <a:rPr lang="ru-RU" sz="2800" dirty="0">
                <a:effectLst/>
              </a:rPr>
              <a:t>подразделениям филиала</a:t>
            </a:r>
            <a:endParaRPr lang="ru-RU" sz="28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1294654"/>
              </p:ext>
            </p:extLst>
          </p:nvPr>
        </p:nvGraphicFramePr>
        <p:xfrm>
          <a:off x="1691680" y="1196752"/>
          <a:ext cx="5688635" cy="452596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53772"/>
                <a:gridCol w="1514139"/>
                <a:gridCol w="849050"/>
                <a:gridCol w="1061312"/>
                <a:gridCol w="849050"/>
                <a:gridCol w="1061312"/>
              </a:tblGrid>
              <a:tr h="4415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№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Подразделение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РГНФ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РФФИ региональный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РФФИ общий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Министерство финансов Волгоградской области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/>
                </a:tc>
              </a:tr>
              <a:tr h="2207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Кафедра экономики и финансов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</a:tr>
              <a:tr h="1103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Отдел науки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1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</a:tr>
              <a:tr h="2207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Кафедра философии и социологии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1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</a:tr>
              <a:tr h="1103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Кафедра психологии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</a:tr>
              <a:tr h="1103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5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Кафедра менеджмента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1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</a:tr>
              <a:tr h="5519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6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Кафедра информационных систем и математического моделирования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1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</a:tr>
              <a:tr h="2207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7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Кафедра гражданско-правовых дисциплин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</a:tr>
              <a:tr h="3311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8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Кафедра налогообложения и аудита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</a:tr>
              <a:tr h="3311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9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Кафедра теории и истории права и государства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</a:tr>
              <a:tr h="2207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10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Кафедра уголовно-правовых дисциплин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</a:tr>
              <a:tr h="3311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11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Кафедра лингвистики и межкультурной коммуникации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</a:tr>
              <a:tr h="4415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12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Кафедра конституционного и административного права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</a:tr>
              <a:tr h="2207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13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Кафедра истории и теории политики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</a:tr>
              <a:tr h="3311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14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Кафедра физической и специальной подготовки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</a:tr>
              <a:tr h="1103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15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Издательство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</a:tr>
              <a:tr h="1103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16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Ректорат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1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</a:tr>
              <a:tr h="1103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Итого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526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фициальная">
    <a:dk1>
      <a:sysClr val="windowText" lastClr="000000"/>
    </a:dk1>
    <a:lt1>
      <a:sysClr val="window" lastClr="FFFFFF"/>
    </a:lt1>
    <a:dk2>
      <a:srgbClr val="646B86"/>
    </a:dk2>
    <a:lt2>
      <a:srgbClr val="C5D1D7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</TotalTime>
  <Words>1813</Words>
  <Application>Microsoft Office PowerPoint</Application>
  <PresentationFormat>Экран (4:3)</PresentationFormat>
  <Paragraphs>746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Трек</vt:lpstr>
      <vt:lpstr>Отчет по научно-исследовательской деятельности за 2013 год </vt:lpstr>
      <vt:lpstr>Основные направления научно-исследовательской  деятельности в Филиале</vt:lpstr>
      <vt:lpstr>Объемы НИР выполненных в филиале за 2013 г. </vt:lpstr>
      <vt:lpstr>Объемы НИР выполненных в филиале за 2013 г.</vt:lpstr>
      <vt:lpstr>Объемы НИР, выполненных структурными подразделениями филиала</vt:lpstr>
      <vt:lpstr>Общий Объем НИР выполненных в филиале за 2006-2013 г.</vt:lpstr>
      <vt:lpstr>Грантовая деятельность Волгоградского филиала</vt:lpstr>
      <vt:lpstr>Динамика развития грантовой деятельности ВАГС – Волгоградский филиал РАНХИГС за 2008-2013 годы</vt:lpstr>
      <vt:lpstr>Распределение выполнения грантовых НИР по подразделениям филиала</vt:lpstr>
      <vt:lpstr>Изданные сотрудниками филиала монографии </vt:lpstr>
      <vt:lpstr>Изданные сотрудниками филиала статьи, доклады, материалы конференций</vt:lpstr>
      <vt:lpstr>Изданные сотрудниками филиала статьи, доклады, материалы конференций</vt:lpstr>
      <vt:lpstr>Количество и объем изданных штатными сотрудниками филиал, монографий, статей </vt:lpstr>
      <vt:lpstr>Динамика публикационной активности сотрудников Волгоградского филиала</vt:lpstr>
      <vt:lpstr>ПРОВЕДЕНИЕ научных МЕРОПРИЯТИЙ в филиале</vt:lpstr>
      <vt:lpstr>О работе аспирантуры в 2013-2014 учебном году</vt:lpstr>
      <vt:lpstr>Прием в аспирантуру в 2013 году</vt:lpstr>
      <vt:lpstr>В 2013 году защитил диссертацию в течение года после окончания аспирантуры  </vt:lpstr>
      <vt:lpstr>Презентация PowerPoint</vt:lpstr>
      <vt:lpstr>Контингент  аспирантов по кафедрам</vt:lpstr>
      <vt:lpstr>ЗАЩИЩЕНЫ ДИССЕРТАЦИИ СОТРУДНИКАМИ Волгоградского филиала </vt:lpstr>
      <vt:lpstr>Презентация PowerPoint</vt:lpstr>
      <vt:lpstr>ОРГАНИЗАЦИЯ НАУЧНО-ИССЛЕДОВАТЕЛЬСКОЙ РАБОТЫ СТУДЕНТОВ</vt:lpstr>
      <vt:lpstr>Результативность НИР студентов</vt:lpstr>
      <vt:lpstr>Результативность НИРС по факультетам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по научно-исследовательской деятельности за 2013 год</dc:title>
  <dc:creator>perervae</dc:creator>
  <cp:lastModifiedBy>perervae</cp:lastModifiedBy>
  <cp:revision>48</cp:revision>
  <dcterms:created xsi:type="dcterms:W3CDTF">2014-01-24T08:56:21Z</dcterms:created>
  <dcterms:modified xsi:type="dcterms:W3CDTF">2014-01-30T09:07:32Z</dcterms:modified>
</cp:coreProperties>
</file>